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60" r:id="rId7"/>
    <p:sldId id="259" r:id="rId8"/>
    <p:sldId id="276" r:id="rId9"/>
    <p:sldId id="261" r:id="rId10"/>
    <p:sldId id="264" r:id="rId11"/>
    <p:sldId id="263" r:id="rId12"/>
    <p:sldId id="262" r:id="rId13"/>
    <p:sldId id="282" r:id="rId14"/>
    <p:sldId id="281" r:id="rId15"/>
    <p:sldId id="272" r:id="rId16"/>
    <p:sldId id="283" r:id="rId17"/>
    <p:sldId id="265" r:id="rId18"/>
    <p:sldId id="270" r:id="rId19"/>
    <p:sldId id="267" r:id="rId20"/>
    <p:sldId id="268" r:id="rId21"/>
    <p:sldId id="271" r:id="rId22"/>
    <p:sldId id="273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85BD5F"/>
    <a:srgbClr val="339933"/>
    <a:srgbClr val="F1A5DB"/>
    <a:srgbClr val="FF9999"/>
    <a:srgbClr val="FFCC66"/>
    <a:srgbClr val="F5F14D"/>
    <a:srgbClr val="FFFF99"/>
    <a:srgbClr val="FFFF15"/>
    <a:srgbClr val="E03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528" autoAdjust="0"/>
  </p:normalViewPr>
  <p:slideViewPr>
    <p:cSldViewPr snapToGrid="0">
      <p:cViewPr varScale="1">
        <p:scale>
          <a:sx n="69" d="100"/>
          <a:sy n="69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815863-E01B-48FC-B411-48D6417644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C5BB23-002B-40F6-B40B-3B1717DAD07C}">
      <dgm:prSet/>
      <dgm:spPr/>
      <dgm:t>
        <a:bodyPr/>
        <a:lstStyle/>
        <a:p>
          <a:r>
            <a:rPr lang="fr-FR" dirty="0" err="1"/>
            <a:t>What</a:t>
          </a:r>
          <a:r>
            <a:rPr lang="fr-FR" dirty="0"/>
            <a:t> </a:t>
          </a:r>
          <a:r>
            <a:rPr lang="fr-FR" dirty="0" err="1"/>
            <a:t>is</a:t>
          </a:r>
          <a:r>
            <a:rPr lang="fr-FR" dirty="0"/>
            <a:t> a BCI ?</a:t>
          </a:r>
          <a:endParaRPr lang="en-US" dirty="0"/>
        </a:p>
      </dgm:t>
    </dgm:pt>
    <dgm:pt modelId="{8CEAEA44-D139-4561-A119-5899CD8E83D1}" type="parTrans" cxnId="{FF8EA9AA-3CCE-4F28-949D-197435DCA5E5}">
      <dgm:prSet/>
      <dgm:spPr/>
      <dgm:t>
        <a:bodyPr/>
        <a:lstStyle/>
        <a:p>
          <a:endParaRPr lang="en-US"/>
        </a:p>
      </dgm:t>
    </dgm:pt>
    <dgm:pt modelId="{44238656-DE60-4823-AD7A-FB7962E10DCE}" type="sibTrans" cxnId="{FF8EA9AA-3CCE-4F28-949D-197435DCA5E5}">
      <dgm:prSet/>
      <dgm:spPr/>
      <dgm:t>
        <a:bodyPr/>
        <a:lstStyle/>
        <a:p>
          <a:endParaRPr lang="en-US"/>
        </a:p>
      </dgm:t>
    </dgm:pt>
    <dgm:pt modelId="{69BBC31C-7517-401F-AE5C-C28C7D149120}">
      <dgm:prSet/>
      <dgm:spPr/>
      <dgm:t>
        <a:bodyPr/>
        <a:lstStyle/>
        <a:p>
          <a:r>
            <a:rPr lang="fr-FR" dirty="0" err="1"/>
            <a:t>Problem</a:t>
          </a:r>
          <a:r>
            <a:rPr lang="fr-FR" dirty="0"/>
            <a:t> of </a:t>
          </a:r>
          <a:r>
            <a:rPr lang="fr-FR" dirty="0" err="1"/>
            <a:t>variability</a:t>
          </a:r>
          <a:r>
            <a:rPr lang="fr-FR" dirty="0"/>
            <a:t> in BCI</a:t>
          </a:r>
          <a:endParaRPr lang="en-US" dirty="0"/>
        </a:p>
      </dgm:t>
    </dgm:pt>
    <dgm:pt modelId="{F0C9D79B-96B3-4706-AB05-7FEDC506E1AD}" type="parTrans" cxnId="{1E14DBC8-D89F-4792-BA96-4705F442DB54}">
      <dgm:prSet/>
      <dgm:spPr/>
      <dgm:t>
        <a:bodyPr/>
        <a:lstStyle/>
        <a:p>
          <a:endParaRPr lang="en-US"/>
        </a:p>
      </dgm:t>
    </dgm:pt>
    <dgm:pt modelId="{ACC4D3D8-006F-4B7F-A25C-17FC467FE2F8}" type="sibTrans" cxnId="{1E14DBC8-D89F-4792-BA96-4705F442DB54}">
      <dgm:prSet/>
      <dgm:spPr/>
      <dgm:t>
        <a:bodyPr/>
        <a:lstStyle/>
        <a:p>
          <a:endParaRPr lang="en-US"/>
        </a:p>
      </dgm:t>
    </dgm:pt>
    <dgm:pt modelId="{CB510278-0A6C-4830-88D4-61B062EE6DA3}">
      <dgm:prSet/>
      <dgm:spPr/>
      <dgm:t>
        <a:bodyPr/>
        <a:lstStyle/>
        <a:p>
          <a:r>
            <a:rPr lang="fr-FR" dirty="0"/>
            <a:t>CVEP</a:t>
          </a:r>
          <a:endParaRPr lang="en-US" dirty="0"/>
        </a:p>
      </dgm:t>
    </dgm:pt>
    <dgm:pt modelId="{6348D2CC-E442-4730-957D-7663B35E3304}" type="parTrans" cxnId="{D933F510-3A5C-47BB-9247-00C2B5AABC86}">
      <dgm:prSet/>
      <dgm:spPr/>
      <dgm:t>
        <a:bodyPr/>
        <a:lstStyle/>
        <a:p>
          <a:endParaRPr lang="en-US"/>
        </a:p>
      </dgm:t>
    </dgm:pt>
    <dgm:pt modelId="{5F46A6E5-2B6F-46B3-B7D8-D481320A68DB}" type="sibTrans" cxnId="{D933F510-3A5C-47BB-9247-00C2B5AABC86}">
      <dgm:prSet/>
      <dgm:spPr/>
      <dgm:t>
        <a:bodyPr/>
        <a:lstStyle/>
        <a:p>
          <a:endParaRPr lang="en-US"/>
        </a:p>
      </dgm:t>
    </dgm:pt>
    <dgm:pt modelId="{E4158DFF-E743-467B-A2CC-8DF4554ADEB0}">
      <dgm:prSet/>
      <dgm:spPr/>
      <dgm:t>
        <a:bodyPr/>
        <a:lstStyle/>
        <a:p>
          <a:r>
            <a:rPr lang="fr-FR"/>
            <a:t>What I did ? </a:t>
          </a:r>
          <a:endParaRPr lang="en-US"/>
        </a:p>
      </dgm:t>
    </dgm:pt>
    <dgm:pt modelId="{34761B22-41CF-45DE-95B7-BA2F93A905DC}" type="parTrans" cxnId="{ABA34646-8278-4901-A23B-E9AD2A8C3DA4}">
      <dgm:prSet/>
      <dgm:spPr/>
      <dgm:t>
        <a:bodyPr/>
        <a:lstStyle/>
        <a:p>
          <a:endParaRPr lang="en-US"/>
        </a:p>
      </dgm:t>
    </dgm:pt>
    <dgm:pt modelId="{F0A9E8E5-F763-4B7A-8529-49A94137CF1F}" type="sibTrans" cxnId="{ABA34646-8278-4901-A23B-E9AD2A8C3DA4}">
      <dgm:prSet/>
      <dgm:spPr/>
      <dgm:t>
        <a:bodyPr/>
        <a:lstStyle/>
        <a:p>
          <a:endParaRPr lang="en-US"/>
        </a:p>
      </dgm:t>
    </dgm:pt>
    <dgm:pt modelId="{C2886F0E-5C62-4EEA-9BC6-241ACE6E4E7A}">
      <dgm:prSet/>
      <dgm:spPr/>
      <dgm:t>
        <a:bodyPr/>
        <a:lstStyle/>
        <a:p>
          <a:r>
            <a:rPr lang="fr-FR"/>
            <a:t>Future direction</a:t>
          </a:r>
          <a:endParaRPr lang="en-US"/>
        </a:p>
      </dgm:t>
    </dgm:pt>
    <dgm:pt modelId="{B0E32F0F-4C2A-46E3-BE83-AC3F61ADDE73}" type="parTrans" cxnId="{4DBAE9D3-35B6-499D-AF87-EF5B2200C49E}">
      <dgm:prSet/>
      <dgm:spPr/>
      <dgm:t>
        <a:bodyPr/>
        <a:lstStyle/>
        <a:p>
          <a:endParaRPr lang="en-US"/>
        </a:p>
      </dgm:t>
    </dgm:pt>
    <dgm:pt modelId="{02BDC4B6-DD74-49F9-AC5C-0C7E7F590815}" type="sibTrans" cxnId="{4DBAE9D3-35B6-499D-AF87-EF5B2200C49E}">
      <dgm:prSet/>
      <dgm:spPr/>
      <dgm:t>
        <a:bodyPr/>
        <a:lstStyle/>
        <a:p>
          <a:endParaRPr lang="en-US"/>
        </a:p>
      </dgm:t>
    </dgm:pt>
    <dgm:pt modelId="{C83F8B94-034F-4737-8E12-2016A177FA91}">
      <dgm:prSet/>
      <dgm:spPr/>
      <dgm:t>
        <a:bodyPr/>
        <a:lstStyle/>
        <a:p>
          <a:r>
            <a:rPr lang="fr-FR" dirty="0"/>
            <a:t>Formations / </a:t>
          </a:r>
          <a:r>
            <a:rPr lang="fr-FR" dirty="0" err="1"/>
            <a:t>Conference</a:t>
          </a:r>
          <a:endParaRPr lang="en-US" dirty="0"/>
        </a:p>
      </dgm:t>
    </dgm:pt>
    <dgm:pt modelId="{3B9DA8B9-F5B1-4C51-8061-FA99813880F3}" type="parTrans" cxnId="{EE018162-6BC7-4B2D-A65D-18B7333FCB7D}">
      <dgm:prSet/>
      <dgm:spPr/>
      <dgm:t>
        <a:bodyPr/>
        <a:lstStyle/>
        <a:p>
          <a:endParaRPr lang="en-US"/>
        </a:p>
      </dgm:t>
    </dgm:pt>
    <dgm:pt modelId="{E9280C2F-15E8-4D88-AF91-4C9C2D4EB5D1}" type="sibTrans" cxnId="{EE018162-6BC7-4B2D-A65D-18B7333FCB7D}">
      <dgm:prSet/>
      <dgm:spPr/>
      <dgm:t>
        <a:bodyPr/>
        <a:lstStyle/>
        <a:p>
          <a:endParaRPr lang="en-US"/>
        </a:p>
      </dgm:t>
    </dgm:pt>
    <dgm:pt modelId="{5F99583E-7D94-4A0E-91D9-07A3C34DEA3E}">
      <dgm:prSet/>
      <dgm:spPr/>
      <dgm:t>
        <a:bodyPr/>
        <a:lstStyle/>
        <a:p>
          <a:r>
            <a:rPr lang="fr-FR"/>
            <a:t>Conclusion</a:t>
          </a:r>
          <a:endParaRPr lang="en-US"/>
        </a:p>
      </dgm:t>
    </dgm:pt>
    <dgm:pt modelId="{A6DBA1C6-99BA-426E-B7D6-C42B22A479B5}" type="parTrans" cxnId="{C9506BF9-A271-4E14-9AB0-A65B425A44E9}">
      <dgm:prSet/>
      <dgm:spPr/>
      <dgm:t>
        <a:bodyPr/>
        <a:lstStyle/>
        <a:p>
          <a:endParaRPr lang="en-US"/>
        </a:p>
      </dgm:t>
    </dgm:pt>
    <dgm:pt modelId="{7AF8A3DE-BAEB-471E-B1A0-D0C212CC16C6}" type="sibTrans" cxnId="{C9506BF9-A271-4E14-9AB0-A65B425A44E9}">
      <dgm:prSet/>
      <dgm:spPr/>
      <dgm:t>
        <a:bodyPr/>
        <a:lstStyle/>
        <a:p>
          <a:endParaRPr lang="en-US"/>
        </a:p>
      </dgm:t>
    </dgm:pt>
    <dgm:pt modelId="{A8959F19-6478-4D07-B8F8-E4A4AE01E2E4}" type="pres">
      <dgm:prSet presAssocID="{F9815863-E01B-48FC-B411-48D6417644B6}" presName="root" presStyleCnt="0">
        <dgm:presLayoutVars>
          <dgm:dir/>
          <dgm:resizeHandles val="exact"/>
        </dgm:presLayoutVars>
      </dgm:prSet>
      <dgm:spPr/>
    </dgm:pt>
    <dgm:pt modelId="{7E8AB177-7A57-4D1F-B771-910E2020E412}" type="pres">
      <dgm:prSet presAssocID="{CDC5BB23-002B-40F6-B40B-3B1717DAD07C}" presName="compNode" presStyleCnt="0"/>
      <dgm:spPr/>
    </dgm:pt>
    <dgm:pt modelId="{255CD4FE-A542-4F5F-BB3E-0EB8FA2B2AC2}" type="pres">
      <dgm:prSet presAssocID="{CDC5BB23-002B-40F6-B40B-3B1717DAD07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571BADB-D413-441B-BC4E-A2217825F1A4}" type="pres">
      <dgm:prSet presAssocID="{CDC5BB23-002B-40F6-B40B-3B1717DAD07C}" presName="spaceRect" presStyleCnt="0"/>
      <dgm:spPr/>
    </dgm:pt>
    <dgm:pt modelId="{8F2347E1-0BF3-473C-A6C1-5A4490AE8B5C}" type="pres">
      <dgm:prSet presAssocID="{CDC5BB23-002B-40F6-B40B-3B1717DAD07C}" presName="textRect" presStyleLbl="revTx" presStyleIdx="0" presStyleCnt="7">
        <dgm:presLayoutVars>
          <dgm:chMax val="1"/>
          <dgm:chPref val="1"/>
        </dgm:presLayoutVars>
      </dgm:prSet>
      <dgm:spPr/>
    </dgm:pt>
    <dgm:pt modelId="{C394F4A3-51CB-469B-8E83-D373C2A215D6}" type="pres">
      <dgm:prSet presAssocID="{44238656-DE60-4823-AD7A-FB7962E10DCE}" presName="sibTrans" presStyleCnt="0"/>
      <dgm:spPr/>
    </dgm:pt>
    <dgm:pt modelId="{81C27028-515B-4EA8-9A80-A53D9AB6CD9B}" type="pres">
      <dgm:prSet presAssocID="{69BBC31C-7517-401F-AE5C-C28C7D149120}" presName="compNode" presStyleCnt="0"/>
      <dgm:spPr/>
    </dgm:pt>
    <dgm:pt modelId="{DAE2168E-CD8C-43E1-9426-8971262A391E}" type="pres">
      <dgm:prSet presAssocID="{69BBC31C-7517-401F-AE5C-C28C7D149120}" presName="iconRect" presStyleLbl="node1" presStyleIdx="1" presStyleCnt="7" custLinFactX="100000" custLinFactNeighborX="168177" custLinFactNeighborY="-1611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05F01426-7DDB-48AD-A938-F6ABD32E747B}" type="pres">
      <dgm:prSet presAssocID="{69BBC31C-7517-401F-AE5C-C28C7D149120}" presName="spaceRect" presStyleCnt="0"/>
      <dgm:spPr/>
    </dgm:pt>
    <dgm:pt modelId="{DF51D8E3-6E91-4D09-B5E2-C866691F1BA7}" type="pres">
      <dgm:prSet presAssocID="{69BBC31C-7517-401F-AE5C-C28C7D149120}" presName="textRect" presStyleLbl="revTx" presStyleIdx="1" presStyleCnt="7" custLinFactX="20679" custLinFactNeighborX="100000" custLinFactNeighborY="-18131">
        <dgm:presLayoutVars>
          <dgm:chMax val="1"/>
          <dgm:chPref val="1"/>
        </dgm:presLayoutVars>
      </dgm:prSet>
      <dgm:spPr/>
    </dgm:pt>
    <dgm:pt modelId="{D53F4D8D-6726-4F9B-9AC0-E6E826BD9B37}" type="pres">
      <dgm:prSet presAssocID="{ACC4D3D8-006F-4B7F-A25C-17FC467FE2F8}" presName="sibTrans" presStyleCnt="0"/>
      <dgm:spPr/>
    </dgm:pt>
    <dgm:pt modelId="{392997AD-AF27-4BBF-A4E6-5A80D1508A19}" type="pres">
      <dgm:prSet presAssocID="{CB510278-0A6C-4830-88D4-61B062EE6DA3}" presName="compNode" presStyleCnt="0"/>
      <dgm:spPr/>
    </dgm:pt>
    <dgm:pt modelId="{EAF455E2-872B-4A06-AD03-1A8576423C45}" type="pres">
      <dgm:prSet presAssocID="{CB510278-0A6C-4830-88D4-61B062EE6DA3}" presName="iconRect" presStyleLbl="node1" presStyleIdx="2" presStyleCnt="7" custLinFactX="-100000" custLinFactNeighborX="-160336" custLinFactNeighborY="-627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ythme cardiaque avec un remplissage uni"/>
        </a:ext>
      </dgm:extLst>
    </dgm:pt>
    <dgm:pt modelId="{73A3F648-5031-4C16-9FCF-020D271989A2}" type="pres">
      <dgm:prSet presAssocID="{CB510278-0A6C-4830-88D4-61B062EE6DA3}" presName="spaceRect" presStyleCnt="0"/>
      <dgm:spPr/>
    </dgm:pt>
    <dgm:pt modelId="{F9613DBF-B6DE-43D6-BAD2-B6932FC01BB8}" type="pres">
      <dgm:prSet presAssocID="{CB510278-0A6C-4830-88D4-61B062EE6DA3}" presName="textRect" presStyleLbl="revTx" presStyleIdx="2" presStyleCnt="7" custLinFactX="-17150" custLinFactNeighborX="-100000" custLinFactNeighborY="-7059">
        <dgm:presLayoutVars>
          <dgm:chMax val="1"/>
          <dgm:chPref val="1"/>
        </dgm:presLayoutVars>
      </dgm:prSet>
      <dgm:spPr/>
    </dgm:pt>
    <dgm:pt modelId="{C7B4E85A-FEE2-4F3E-9F98-FF0613FBF6C6}" type="pres">
      <dgm:prSet presAssocID="{5F46A6E5-2B6F-46B3-B7D8-D481320A68DB}" presName="sibTrans" presStyleCnt="0"/>
      <dgm:spPr/>
    </dgm:pt>
    <dgm:pt modelId="{C6F1CBA2-D485-487F-9BD4-C5EA35C1A71C}" type="pres">
      <dgm:prSet presAssocID="{E4158DFF-E743-467B-A2CC-8DF4554ADEB0}" presName="compNode" presStyleCnt="0"/>
      <dgm:spPr/>
    </dgm:pt>
    <dgm:pt modelId="{D9346286-F98E-44F6-BECA-95335B8AFF73}" type="pres">
      <dgm:prSet presAssocID="{E4158DFF-E743-467B-A2CC-8DF4554ADEB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se-papiers partiellement vérifié avec un remplissage uni"/>
        </a:ext>
      </dgm:extLst>
    </dgm:pt>
    <dgm:pt modelId="{8353330F-599D-4199-BD10-28D3E26C01D5}" type="pres">
      <dgm:prSet presAssocID="{E4158DFF-E743-467B-A2CC-8DF4554ADEB0}" presName="spaceRect" presStyleCnt="0"/>
      <dgm:spPr/>
    </dgm:pt>
    <dgm:pt modelId="{0D288BF2-420F-4D4A-AA11-23EB3E4D2C6F}" type="pres">
      <dgm:prSet presAssocID="{E4158DFF-E743-467B-A2CC-8DF4554ADEB0}" presName="textRect" presStyleLbl="revTx" presStyleIdx="3" presStyleCnt="7">
        <dgm:presLayoutVars>
          <dgm:chMax val="1"/>
          <dgm:chPref val="1"/>
        </dgm:presLayoutVars>
      </dgm:prSet>
      <dgm:spPr/>
    </dgm:pt>
    <dgm:pt modelId="{94419318-D0B0-4896-AFD9-26C314735DFE}" type="pres">
      <dgm:prSet presAssocID="{F0A9E8E5-F763-4B7A-8529-49A94137CF1F}" presName="sibTrans" presStyleCnt="0"/>
      <dgm:spPr/>
    </dgm:pt>
    <dgm:pt modelId="{100A4250-2DE4-4629-B43E-A9BFD8FC5B2A}" type="pres">
      <dgm:prSet presAssocID="{C2886F0E-5C62-4EEA-9BC6-241ACE6E4E7A}" presName="compNode" presStyleCnt="0"/>
      <dgm:spPr/>
    </dgm:pt>
    <dgm:pt modelId="{AC76D5D3-B47F-4B10-AFFD-D7DBF8D515A5}" type="pres">
      <dgm:prSet presAssocID="{C2886F0E-5C62-4EEA-9BC6-241ACE6E4E7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"/>
        </a:ext>
      </dgm:extLst>
    </dgm:pt>
    <dgm:pt modelId="{81E2776A-10CB-4E5F-8F30-4686891AC193}" type="pres">
      <dgm:prSet presAssocID="{C2886F0E-5C62-4EEA-9BC6-241ACE6E4E7A}" presName="spaceRect" presStyleCnt="0"/>
      <dgm:spPr/>
    </dgm:pt>
    <dgm:pt modelId="{D0E0A7DB-1A7A-4F50-8A03-86F16441E3D9}" type="pres">
      <dgm:prSet presAssocID="{C2886F0E-5C62-4EEA-9BC6-241ACE6E4E7A}" presName="textRect" presStyleLbl="revTx" presStyleIdx="4" presStyleCnt="7">
        <dgm:presLayoutVars>
          <dgm:chMax val="1"/>
          <dgm:chPref val="1"/>
        </dgm:presLayoutVars>
      </dgm:prSet>
      <dgm:spPr/>
    </dgm:pt>
    <dgm:pt modelId="{F289EA96-7772-44D1-AF37-888F35A81054}" type="pres">
      <dgm:prSet presAssocID="{02BDC4B6-DD74-49F9-AC5C-0C7E7F590815}" presName="sibTrans" presStyleCnt="0"/>
      <dgm:spPr/>
    </dgm:pt>
    <dgm:pt modelId="{193BAFED-E061-46E5-81F1-9A362A0C0932}" type="pres">
      <dgm:prSet presAssocID="{C83F8B94-034F-4737-8E12-2016A177FA91}" presName="compNode" presStyleCnt="0"/>
      <dgm:spPr/>
    </dgm:pt>
    <dgm:pt modelId="{6E41AB84-CD6C-4D8D-AAB6-A4752F56C958}" type="pres">
      <dgm:prSet presAssocID="{C83F8B94-034F-4737-8E12-2016A177FA9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éunion"/>
        </a:ext>
      </dgm:extLst>
    </dgm:pt>
    <dgm:pt modelId="{5A3E5794-B74C-4F26-B551-A49E92B0A3CB}" type="pres">
      <dgm:prSet presAssocID="{C83F8B94-034F-4737-8E12-2016A177FA91}" presName="spaceRect" presStyleCnt="0"/>
      <dgm:spPr/>
    </dgm:pt>
    <dgm:pt modelId="{88E54ACD-81B6-46FC-B19B-442EDEB22810}" type="pres">
      <dgm:prSet presAssocID="{C83F8B94-034F-4737-8E12-2016A177FA91}" presName="textRect" presStyleLbl="revTx" presStyleIdx="5" presStyleCnt="7">
        <dgm:presLayoutVars>
          <dgm:chMax val="1"/>
          <dgm:chPref val="1"/>
        </dgm:presLayoutVars>
      </dgm:prSet>
      <dgm:spPr/>
    </dgm:pt>
    <dgm:pt modelId="{37B52F55-D374-453E-8AF2-67BEDC924EDD}" type="pres">
      <dgm:prSet presAssocID="{E9280C2F-15E8-4D88-AF91-4C9C2D4EB5D1}" presName="sibTrans" presStyleCnt="0"/>
      <dgm:spPr/>
    </dgm:pt>
    <dgm:pt modelId="{59A07937-A7ED-4B16-B7EE-306C6BAB519C}" type="pres">
      <dgm:prSet presAssocID="{5F99583E-7D94-4A0E-91D9-07A3C34DEA3E}" presName="compNode" presStyleCnt="0"/>
      <dgm:spPr/>
    </dgm:pt>
    <dgm:pt modelId="{233ABAEE-F272-430F-A2E1-0ED078A3154D}" type="pres">
      <dgm:prSet presAssocID="{5F99583E-7D94-4A0E-91D9-07A3C34DEA3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eau d'officiel"/>
        </a:ext>
      </dgm:extLst>
    </dgm:pt>
    <dgm:pt modelId="{C4D2EA0A-F7BC-4C32-99FE-D027A2626298}" type="pres">
      <dgm:prSet presAssocID="{5F99583E-7D94-4A0E-91D9-07A3C34DEA3E}" presName="spaceRect" presStyleCnt="0"/>
      <dgm:spPr/>
    </dgm:pt>
    <dgm:pt modelId="{3747C795-1734-49A0-A9F0-7AFC758BB605}" type="pres">
      <dgm:prSet presAssocID="{5F99583E-7D94-4A0E-91D9-07A3C34DEA3E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D933F510-3A5C-47BB-9247-00C2B5AABC86}" srcId="{F9815863-E01B-48FC-B411-48D6417644B6}" destId="{CB510278-0A6C-4830-88D4-61B062EE6DA3}" srcOrd="2" destOrd="0" parTransId="{6348D2CC-E442-4730-957D-7663B35E3304}" sibTransId="{5F46A6E5-2B6F-46B3-B7D8-D481320A68DB}"/>
    <dgm:cxn modelId="{71B9332A-2508-4288-A357-D5DBD8B48335}" type="presOf" srcId="{69BBC31C-7517-401F-AE5C-C28C7D149120}" destId="{DF51D8E3-6E91-4D09-B5E2-C866691F1BA7}" srcOrd="0" destOrd="0" presId="urn:microsoft.com/office/officeart/2018/2/layout/IconLabelList"/>
    <dgm:cxn modelId="{EE018162-6BC7-4B2D-A65D-18B7333FCB7D}" srcId="{F9815863-E01B-48FC-B411-48D6417644B6}" destId="{C83F8B94-034F-4737-8E12-2016A177FA91}" srcOrd="5" destOrd="0" parTransId="{3B9DA8B9-F5B1-4C51-8061-FA99813880F3}" sibTransId="{E9280C2F-15E8-4D88-AF91-4C9C2D4EB5D1}"/>
    <dgm:cxn modelId="{ABA34646-8278-4901-A23B-E9AD2A8C3DA4}" srcId="{F9815863-E01B-48FC-B411-48D6417644B6}" destId="{E4158DFF-E743-467B-A2CC-8DF4554ADEB0}" srcOrd="3" destOrd="0" parTransId="{34761B22-41CF-45DE-95B7-BA2F93A905DC}" sibTransId="{F0A9E8E5-F763-4B7A-8529-49A94137CF1F}"/>
    <dgm:cxn modelId="{D8B8404B-7437-4698-B60E-954BF26A3B91}" type="presOf" srcId="{C2886F0E-5C62-4EEA-9BC6-241ACE6E4E7A}" destId="{D0E0A7DB-1A7A-4F50-8A03-86F16441E3D9}" srcOrd="0" destOrd="0" presId="urn:microsoft.com/office/officeart/2018/2/layout/IconLabelList"/>
    <dgm:cxn modelId="{E6EF0371-24AF-483C-A298-17F35939E87F}" type="presOf" srcId="{5F99583E-7D94-4A0E-91D9-07A3C34DEA3E}" destId="{3747C795-1734-49A0-A9F0-7AFC758BB605}" srcOrd="0" destOrd="0" presId="urn:microsoft.com/office/officeart/2018/2/layout/IconLabelList"/>
    <dgm:cxn modelId="{7ADADA7A-825B-4E23-8BC5-6244170E3B6B}" type="presOf" srcId="{CDC5BB23-002B-40F6-B40B-3B1717DAD07C}" destId="{8F2347E1-0BF3-473C-A6C1-5A4490AE8B5C}" srcOrd="0" destOrd="0" presId="urn:microsoft.com/office/officeart/2018/2/layout/IconLabelList"/>
    <dgm:cxn modelId="{4F46629B-5355-4AF7-91F3-245BC333678C}" type="presOf" srcId="{F9815863-E01B-48FC-B411-48D6417644B6}" destId="{A8959F19-6478-4D07-B8F8-E4A4AE01E2E4}" srcOrd="0" destOrd="0" presId="urn:microsoft.com/office/officeart/2018/2/layout/IconLabelList"/>
    <dgm:cxn modelId="{FF8EA9AA-3CCE-4F28-949D-197435DCA5E5}" srcId="{F9815863-E01B-48FC-B411-48D6417644B6}" destId="{CDC5BB23-002B-40F6-B40B-3B1717DAD07C}" srcOrd="0" destOrd="0" parTransId="{8CEAEA44-D139-4561-A119-5899CD8E83D1}" sibTransId="{44238656-DE60-4823-AD7A-FB7962E10DCE}"/>
    <dgm:cxn modelId="{B2F751C3-7DA2-4EFA-8765-6E2DBCDFE7DF}" type="presOf" srcId="{E4158DFF-E743-467B-A2CC-8DF4554ADEB0}" destId="{0D288BF2-420F-4D4A-AA11-23EB3E4D2C6F}" srcOrd="0" destOrd="0" presId="urn:microsoft.com/office/officeart/2018/2/layout/IconLabelList"/>
    <dgm:cxn modelId="{43F820C7-1AEA-4BF4-AFFC-C6DA4C66025C}" type="presOf" srcId="{CB510278-0A6C-4830-88D4-61B062EE6DA3}" destId="{F9613DBF-B6DE-43D6-BAD2-B6932FC01BB8}" srcOrd="0" destOrd="0" presId="urn:microsoft.com/office/officeart/2018/2/layout/IconLabelList"/>
    <dgm:cxn modelId="{1E14DBC8-D89F-4792-BA96-4705F442DB54}" srcId="{F9815863-E01B-48FC-B411-48D6417644B6}" destId="{69BBC31C-7517-401F-AE5C-C28C7D149120}" srcOrd="1" destOrd="0" parTransId="{F0C9D79B-96B3-4706-AB05-7FEDC506E1AD}" sibTransId="{ACC4D3D8-006F-4B7F-A25C-17FC467FE2F8}"/>
    <dgm:cxn modelId="{4DBAE9D3-35B6-499D-AF87-EF5B2200C49E}" srcId="{F9815863-E01B-48FC-B411-48D6417644B6}" destId="{C2886F0E-5C62-4EEA-9BC6-241ACE6E4E7A}" srcOrd="4" destOrd="0" parTransId="{B0E32F0F-4C2A-46E3-BE83-AC3F61ADDE73}" sibTransId="{02BDC4B6-DD74-49F9-AC5C-0C7E7F590815}"/>
    <dgm:cxn modelId="{5E1526F1-82B6-4663-86AC-C0FA2E0D78C6}" type="presOf" srcId="{C83F8B94-034F-4737-8E12-2016A177FA91}" destId="{88E54ACD-81B6-46FC-B19B-442EDEB22810}" srcOrd="0" destOrd="0" presId="urn:microsoft.com/office/officeart/2018/2/layout/IconLabelList"/>
    <dgm:cxn modelId="{C9506BF9-A271-4E14-9AB0-A65B425A44E9}" srcId="{F9815863-E01B-48FC-B411-48D6417644B6}" destId="{5F99583E-7D94-4A0E-91D9-07A3C34DEA3E}" srcOrd="6" destOrd="0" parTransId="{A6DBA1C6-99BA-426E-B7D6-C42B22A479B5}" sibTransId="{7AF8A3DE-BAEB-471E-B1A0-D0C212CC16C6}"/>
    <dgm:cxn modelId="{AA548508-2565-4C4F-8721-BB047BEE11F1}" type="presParOf" srcId="{A8959F19-6478-4D07-B8F8-E4A4AE01E2E4}" destId="{7E8AB177-7A57-4D1F-B771-910E2020E412}" srcOrd="0" destOrd="0" presId="urn:microsoft.com/office/officeart/2018/2/layout/IconLabelList"/>
    <dgm:cxn modelId="{AFBD5E45-758B-41C5-A399-84CF96DC1CD0}" type="presParOf" srcId="{7E8AB177-7A57-4D1F-B771-910E2020E412}" destId="{255CD4FE-A542-4F5F-BB3E-0EB8FA2B2AC2}" srcOrd="0" destOrd="0" presId="urn:microsoft.com/office/officeart/2018/2/layout/IconLabelList"/>
    <dgm:cxn modelId="{8C8DA5FD-E18C-45F7-89B1-CAB8892EE8BB}" type="presParOf" srcId="{7E8AB177-7A57-4D1F-B771-910E2020E412}" destId="{C571BADB-D413-441B-BC4E-A2217825F1A4}" srcOrd="1" destOrd="0" presId="urn:microsoft.com/office/officeart/2018/2/layout/IconLabelList"/>
    <dgm:cxn modelId="{19D90E16-9429-4B43-A154-436F1C6D76CF}" type="presParOf" srcId="{7E8AB177-7A57-4D1F-B771-910E2020E412}" destId="{8F2347E1-0BF3-473C-A6C1-5A4490AE8B5C}" srcOrd="2" destOrd="0" presId="urn:microsoft.com/office/officeart/2018/2/layout/IconLabelList"/>
    <dgm:cxn modelId="{F2CCAC6F-6B98-4B11-9E74-799C2D73EE81}" type="presParOf" srcId="{A8959F19-6478-4D07-B8F8-E4A4AE01E2E4}" destId="{C394F4A3-51CB-469B-8E83-D373C2A215D6}" srcOrd="1" destOrd="0" presId="urn:microsoft.com/office/officeart/2018/2/layout/IconLabelList"/>
    <dgm:cxn modelId="{B0F099BD-05C1-4B59-A153-5A2676E2ABA9}" type="presParOf" srcId="{A8959F19-6478-4D07-B8F8-E4A4AE01E2E4}" destId="{81C27028-515B-4EA8-9A80-A53D9AB6CD9B}" srcOrd="2" destOrd="0" presId="urn:microsoft.com/office/officeart/2018/2/layout/IconLabelList"/>
    <dgm:cxn modelId="{076236D8-20AB-44B1-A2FC-CF03AC1B29F5}" type="presParOf" srcId="{81C27028-515B-4EA8-9A80-A53D9AB6CD9B}" destId="{DAE2168E-CD8C-43E1-9426-8971262A391E}" srcOrd="0" destOrd="0" presId="urn:microsoft.com/office/officeart/2018/2/layout/IconLabelList"/>
    <dgm:cxn modelId="{AEF46CD7-CF4F-4041-8986-637ECC03E785}" type="presParOf" srcId="{81C27028-515B-4EA8-9A80-A53D9AB6CD9B}" destId="{05F01426-7DDB-48AD-A938-F6ABD32E747B}" srcOrd="1" destOrd="0" presId="urn:microsoft.com/office/officeart/2018/2/layout/IconLabelList"/>
    <dgm:cxn modelId="{A8D52DDD-3E1A-44C3-812F-62A4182FF35F}" type="presParOf" srcId="{81C27028-515B-4EA8-9A80-A53D9AB6CD9B}" destId="{DF51D8E3-6E91-4D09-B5E2-C866691F1BA7}" srcOrd="2" destOrd="0" presId="urn:microsoft.com/office/officeart/2018/2/layout/IconLabelList"/>
    <dgm:cxn modelId="{CEE0E19E-6261-4A1D-AC0B-BC9BC70513C1}" type="presParOf" srcId="{A8959F19-6478-4D07-B8F8-E4A4AE01E2E4}" destId="{D53F4D8D-6726-4F9B-9AC0-E6E826BD9B37}" srcOrd="3" destOrd="0" presId="urn:microsoft.com/office/officeart/2018/2/layout/IconLabelList"/>
    <dgm:cxn modelId="{FB1F5DA9-CCDE-44FF-9243-98B7F9CD5659}" type="presParOf" srcId="{A8959F19-6478-4D07-B8F8-E4A4AE01E2E4}" destId="{392997AD-AF27-4BBF-A4E6-5A80D1508A19}" srcOrd="4" destOrd="0" presId="urn:microsoft.com/office/officeart/2018/2/layout/IconLabelList"/>
    <dgm:cxn modelId="{31075DB5-09E0-4EB9-992D-368A401C3361}" type="presParOf" srcId="{392997AD-AF27-4BBF-A4E6-5A80D1508A19}" destId="{EAF455E2-872B-4A06-AD03-1A8576423C45}" srcOrd="0" destOrd="0" presId="urn:microsoft.com/office/officeart/2018/2/layout/IconLabelList"/>
    <dgm:cxn modelId="{0C7CD850-BC61-400E-9C81-38701B4BDAD6}" type="presParOf" srcId="{392997AD-AF27-4BBF-A4E6-5A80D1508A19}" destId="{73A3F648-5031-4C16-9FCF-020D271989A2}" srcOrd="1" destOrd="0" presId="urn:microsoft.com/office/officeart/2018/2/layout/IconLabelList"/>
    <dgm:cxn modelId="{1F509BB9-CB9A-416F-9C1B-412C37F76E91}" type="presParOf" srcId="{392997AD-AF27-4BBF-A4E6-5A80D1508A19}" destId="{F9613DBF-B6DE-43D6-BAD2-B6932FC01BB8}" srcOrd="2" destOrd="0" presId="urn:microsoft.com/office/officeart/2018/2/layout/IconLabelList"/>
    <dgm:cxn modelId="{02F5EBD1-4B95-432B-AB1F-A420692101F3}" type="presParOf" srcId="{A8959F19-6478-4D07-B8F8-E4A4AE01E2E4}" destId="{C7B4E85A-FEE2-4F3E-9F98-FF0613FBF6C6}" srcOrd="5" destOrd="0" presId="urn:microsoft.com/office/officeart/2018/2/layout/IconLabelList"/>
    <dgm:cxn modelId="{2A1B040E-8C00-470B-A845-AF8CCB4B70C0}" type="presParOf" srcId="{A8959F19-6478-4D07-B8F8-E4A4AE01E2E4}" destId="{C6F1CBA2-D485-487F-9BD4-C5EA35C1A71C}" srcOrd="6" destOrd="0" presId="urn:microsoft.com/office/officeart/2018/2/layout/IconLabelList"/>
    <dgm:cxn modelId="{F291AE75-0324-4D6D-9B86-97FCE1EF950F}" type="presParOf" srcId="{C6F1CBA2-D485-487F-9BD4-C5EA35C1A71C}" destId="{D9346286-F98E-44F6-BECA-95335B8AFF73}" srcOrd="0" destOrd="0" presId="urn:microsoft.com/office/officeart/2018/2/layout/IconLabelList"/>
    <dgm:cxn modelId="{C747FFE2-2953-4CD3-8D28-54744BF00CA6}" type="presParOf" srcId="{C6F1CBA2-D485-487F-9BD4-C5EA35C1A71C}" destId="{8353330F-599D-4199-BD10-28D3E26C01D5}" srcOrd="1" destOrd="0" presId="urn:microsoft.com/office/officeart/2018/2/layout/IconLabelList"/>
    <dgm:cxn modelId="{8CC95867-4835-4C07-AE3C-D21A1D538695}" type="presParOf" srcId="{C6F1CBA2-D485-487F-9BD4-C5EA35C1A71C}" destId="{0D288BF2-420F-4D4A-AA11-23EB3E4D2C6F}" srcOrd="2" destOrd="0" presId="urn:microsoft.com/office/officeart/2018/2/layout/IconLabelList"/>
    <dgm:cxn modelId="{EA48AB2F-700F-433B-B15A-70DA2607C763}" type="presParOf" srcId="{A8959F19-6478-4D07-B8F8-E4A4AE01E2E4}" destId="{94419318-D0B0-4896-AFD9-26C314735DFE}" srcOrd="7" destOrd="0" presId="urn:microsoft.com/office/officeart/2018/2/layout/IconLabelList"/>
    <dgm:cxn modelId="{6EA2D452-37A4-4B90-861E-E597B6A95520}" type="presParOf" srcId="{A8959F19-6478-4D07-B8F8-E4A4AE01E2E4}" destId="{100A4250-2DE4-4629-B43E-A9BFD8FC5B2A}" srcOrd="8" destOrd="0" presId="urn:microsoft.com/office/officeart/2018/2/layout/IconLabelList"/>
    <dgm:cxn modelId="{25A3264E-6766-4328-8DBB-0769A9E3CA6D}" type="presParOf" srcId="{100A4250-2DE4-4629-B43E-A9BFD8FC5B2A}" destId="{AC76D5D3-B47F-4B10-AFFD-D7DBF8D515A5}" srcOrd="0" destOrd="0" presId="urn:microsoft.com/office/officeart/2018/2/layout/IconLabelList"/>
    <dgm:cxn modelId="{0E201FA8-1D95-4992-93E2-2B522CF08DDC}" type="presParOf" srcId="{100A4250-2DE4-4629-B43E-A9BFD8FC5B2A}" destId="{81E2776A-10CB-4E5F-8F30-4686891AC193}" srcOrd="1" destOrd="0" presId="urn:microsoft.com/office/officeart/2018/2/layout/IconLabelList"/>
    <dgm:cxn modelId="{2515FFC0-5534-4EFA-9C65-58ECDA3FE442}" type="presParOf" srcId="{100A4250-2DE4-4629-B43E-A9BFD8FC5B2A}" destId="{D0E0A7DB-1A7A-4F50-8A03-86F16441E3D9}" srcOrd="2" destOrd="0" presId="urn:microsoft.com/office/officeart/2018/2/layout/IconLabelList"/>
    <dgm:cxn modelId="{7A1950A5-ECA4-4122-A822-6FCBF06475A4}" type="presParOf" srcId="{A8959F19-6478-4D07-B8F8-E4A4AE01E2E4}" destId="{F289EA96-7772-44D1-AF37-888F35A81054}" srcOrd="9" destOrd="0" presId="urn:microsoft.com/office/officeart/2018/2/layout/IconLabelList"/>
    <dgm:cxn modelId="{4DCDFA9B-28FF-4A8D-BD06-35739BA3D53D}" type="presParOf" srcId="{A8959F19-6478-4D07-B8F8-E4A4AE01E2E4}" destId="{193BAFED-E061-46E5-81F1-9A362A0C0932}" srcOrd="10" destOrd="0" presId="urn:microsoft.com/office/officeart/2018/2/layout/IconLabelList"/>
    <dgm:cxn modelId="{02F5C2F0-9637-418B-9E25-A32125E45CD6}" type="presParOf" srcId="{193BAFED-E061-46E5-81F1-9A362A0C0932}" destId="{6E41AB84-CD6C-4D8D-AAB6-A4752F56C958}" srcOrd="0" destOrd="0" presId="urn:microsoft.com/office/officeart/2018/2/layout/IconLabelList"/>
    <dgm:cxn modelId="{45F94DAC-6412-4390-A3D4-3FA7063307B0}" type="presParOf" srcId="{193BAFED-E061-46E5-81F1-9A362A0C0932}" destId="{5A3E5794-B74C-4F26-B551-A49E92B0A3CB}" srcOrd="1" destOrd="0" presId="urn:microsoft.com/office/officeart/2018/2/layout/IconLabelList"/>
    <dgm:cxn modelId="{66B8EAB3-63EF-4147-A668-B049896F9797}" type="presParOf" srcId="{193BAFED-E061-46E5-81F1-9A362A0C0932}" destId="{88E54ACD-81B6-46FC-B19B-442EDEB22810}" srcOrd="2" destOrd="0" presId="urn:microsoft.com/office/officeart/2018/2/layout/IconLabelList"/>
    <dgm:cxn modelId="{CD845D43-F077-46F5-9EF7-DC61DBDB457D}" type="presParOf" srcId="{A8959F19-6478-4D07-B8F8-E4A4AE01E2E4}" destId="{37B52F55-D374-453E-8AF2-67BEDC924EDD}" srcOrd="11" destOrd="0" presId="urn:microsoft.com/office/officeart/2018/2/layout/IconLabelList"/>
    <dgm:cxn modelId="{603F9317-156E-4448-8A58-F004C9DDF8BF}" type="presParOf" srcId="{A8959F19-6478-4D07-B8F8-E4A4AE01E2E4}" destId="{59A07937-A7ED-4B16-B7EE-306C6BAB519C}" srcOrd="12" destOrd="0" presId="urn:microsoft.com/office/officeart/2018/2/layout/IconLabelList"/>
    <dgm:cxn modelId="{73EC4AF7-6ADB-4F7C-99B6-B4B0CCE0C80A}" type="presParOf" srcId="{59A07937-A7ED-4B16-B7EE-306C6BAB519C}" destId="{233ABAEE-F272-430F-A2E1-0ED078A3154D}" srcOrd="0" destOrd="0" presId="urn:microsoft.com/office/officeart/2018/2/layout/IconLabelList"/>
    <dgm:cxn modelId="{1266FC0B-0032-4615-A82C-D19BA801F282}" type="presParOf" srcId="{59A07937-A7ED-4B16-B7EE-306C6BAB519C}" destId="{C4D2EA0A-F7BC-4C32-99FE-D027A2626298}" srcOrd="1" destOrd="0" presId="urn:microsoft.com/office/officeart/2018/2/layout/IconLabelList"/>
    <dgm:cxn modelId="{2D61B407-DBCB-44F4-AB80-C8453FFAD5CC}" type="presParOf" srcId="{59A07937-A7ED-4B16-B7EE-306C6BAB519C}" destId="{3747C795-1734-49A0-A9F0-7AFC758BB6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A0B603-F765-43A5-8196-B37459C1E3D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F4864-0CFB-4554-9F90-129D422CDD84}">
      <dgm:prSet/>
      <dgm:spPr>
        <a:solidFill>
          <a:srgbClr val="006666"/>
        </a:solidFill>
      </dgm:spPr>
      <dgm:t>
        <a:bodyPr/>
        <a:lstStyle/>
        <a:p>
          <a:r>
            <a:rPr lang="fr-FR"/>
            <a:t>Few flashes per second (around 3Hz)</a:t>
          </a:r>
          <a:endParaRPr lang="en-US"/>
        </a:p>
      </dgm:t>
    </dgm:pt>
    <dgm:pt modelId="{D8510983-9AD8-4039-9B6E-F81A9B95BF53}" type="parTrans" cxnId="{3575921B-8312-49DF-8C49-F88232CFC065}">
      <dgm:prSet/>
      <dgm:spPr/>
      <dgm:t>
        <a:bodyPr/>
        <a:lstStyle/>
        <a:p>
          <a:endParaRPr lang="en-US"/>
        </a:p>
      </dgm:t>
    </dgm:pt>
    <dgm:pt modelId="{246A7C7F-B778-4DF4-9690-DCFA23E2A508}" type="sibTrans" cxnId="{3575921B-8312-49DF-8C49-F88232CFC065}">
      <dgm:prSet/>
      <dgm:spPr/>
      <dgm:t>
        <a:bodyPr/>
        <a:lstStyle/>
        <a:p>
          <a:endParaRPr lang="en-US"/>
        </a:p>
      </dgm:t>
    </dgm:pt>
    <dgm:pt modelId="{2F4F7194-DED9-4418-989D-174F9FCBA139}">
      <dgm:prSet/>
      <dgm:spPr>
        <a:solidFill>
          <a:srgbClr val="006666"/>
        </a:solidFill>
      </dgm:spPr>
      <dgm:t>
        <a:bodyPr/>
        <a:lstStyle/>
        <a:p>
          <a:r>
            <a:rPr lang="fr-FR"/>
            <a:t>Allows bitwise decoding</a:t>
          </a:r>
          <a:endParaRPr lang="en-US"/>
        </a:p>
      </dgm:t>
    </dgm:pt>
    <dgm:pt modelId="{4B4770F4-0E49-4B85-AFEC-F17F291B69FA}" type="parTrans" cxnId="{3DCDFF0E-09CC-4A65-A7AC-D07A0E6B2F56}">
      <dgm:prSet/>
      <dgm:spPr/>
      <dgm:t>
        <a:bodyPr/>
        <a:lstStyle/>
        <a:p>
          <a:endParaRPr lang="en-US"/>
        </a:p>
      </dgm:t>
    </dgm:pt>
    <dgm:pt modelId="{1CA08E86-AC85-4A85-B68F-967B96343299}" type="sibTrans" cxnId="{3DCDFF0E-09CC-4A65-A7AC-D07A0E6B2F56}">
      <dgm:prSet/>
      <dgm:spPr/>
      <dgm:t>
        <a:bodyPr/>
        <a:lstStyle/>
        <a:p>
          <a:endParaRPr lang="en-US"/>
        </a:p>
      </dgm:t>
    </dgm:pt>
    <dgm:pt modelId="{29B313C5-BE5A-4F7C-9CAB-86BA721470EA}">
      <dgm:prSet/>
      <dgm:spPr>
        <a:solidFill>
          <a:srgbClr val="006666"/>
        </a:solidFill>
      </dgm:spPr>
      <dgm:t>
        <a:bodyPr/>
        <a:lstStyle/>
        <a:p>
          <a:r>
            <a:rPr lang="fr-FR"/>
            <a:t>Strong response</a:t>
          </a:r>
          <a:endParaRPr lang="en-US"/>
        </a:p>
      </dgm:t>
    </dgm:pt>
    <dgm:pt modelId="{D4C454B2-3B3F-40E2-9011-E2A22B66B1D3}" type="parTrans" cxnId="{60735661-4C19-4A16-952B-3EF70FF78E83}">
      <dgm:prSet/>
      <dgm:spPr/>
      <dgm:t>
        <a:bodyPr/>
        <a:lstStyle/>
        <a:p>
          <a:endParaRPr lang="en-US"/>
        </a:p>
      </dgm:t>
    </dgm:pt>
    <dgm:pt modelId="{3AA47F50-63C0-4DF5-8FDD-A146B17586E7}" type="sibTrans" cxnId="{60735661-4C19-4A16-952B-3EF70FF78E83}">
      <dgm:prSet/>
      <dgm:spPr/>
      <dgm:t>
        <a:bodyPr/>
        <a:lstStyle/>
        <a:p>
          <a:endParaRPr lang="en-US"/>
        </a:p>
      </dgm:t>
    </dgm:pt>
    <dgm:pt modelId="{CBC2F046-FAFC-45AB-8F70-D5748E2CDBCF}">
      <dgm:prSet/>
      <dgm:spPr>
        <a:solidFill>
          <a:srgbClr val="006666"/>
        </a:solidFill>
      </dgm:spPr>
      <dgm:t>
        <a:bodyPr/>
        <a:lstStyle/>
        <a:p>
          <a:r>
            <a:rPr lang="fr-FR"/>
            <a:t>Better SNR</a:t>
          </a:r>
          <a:endParaRPr lang="en-US"/>
        </a:p>
      </dgm:t>
    </dgm:pt>
    <dgm:pt modelId="{BD01F922-0F7E-4C37-853D-920BC927C53C}" type="parTrans" cxnId="{8671B8A0-5CB1-4767-B917-7CB56580CAAC}">
      <dgm:prSet/>
      <dgm:spPr/>
      <dgm:t>
        <a:bodyPr/>
        <a:lstStyle/>
        <a:p>
          <a:endParaRPr lang="en-US"/>
        </a:p>
      </dgm:t>
    </dgm:pt>
    <dgm:pt modelId="{79699021-F6B6-4361-B251-545791E8A2FA}" type="sibTrans" cxnId="{8671B8A0-5CB1-4767-B917-7CB56580CAAC}">
      <dgm:prSet/>
      <dgm:spPr/>
      <dgm:t>
        <a:bodyPr/>
        <a:lstStyle/>
        <a:p>
          <a:endParaRPr lang="en-US"/>
        </a:p>
      </dgm:t>
    </dgm:pt>
    <dgm:pt modelId="{5AA9BAEE-9589-4A49-88DF-FE5D95E3E199}" type="pres">
      <dgm:prSet presAssocID="{CDA0B603-F765-43A5-8196-B37459C1E3D9}" presName="matrix" presStyleCnt="0">
        <dgm:presLayoutVars>
          <dgm:chMax val="1"/>
          <dgm:dir/>
          <dgm:resizeHandles val="exact"/>
        </dgm:presLayoutVars>
      </dgm:prSet>
      <dgm:spPr/>
    </dgm:pt>
    <dgm:pt modelId="{AA1256D3-3FA4-4370-8C8A-6AFC75266420}" type="pres">
      <dgm:prSet presAssocID="{CDA0B603-F765-43A5-8196-B37459C1E3D9}" presName="diamond" presStyleLbl="bgShp" presStyleIdx="0" presStyleCnt="1"/>
      <dgm:spPr/>
    </dgm:pt>
    <dgm:pt modelId="{5AF03ED9-72CA-4894-A002-802CD84A8F3C}" type="pres">
      <dgm:prSet presAssocID="{CDA0B603-F765-43A5-8196-B37459C1E3D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EA3C1CB-A041-4A53-800D-4D563E9AA4AA}" type="pres">
      <dgm:prSet presAssocID="{CDA0B603-F765-43A5-8196-B37459C1E3D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FD00781-08AB-4F80-81D5-4AB4ACF266E6}" type="pres">
      <dgm:prSet presAssocID="{CDA0B603-F765-43A5-8196-B37459C1E3D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FDFDBC-3C67-4174-99A0-428D57C4E24D}" type="pres">
      <dgm:prSet presAssocID="{CDA0B603-F765-43A5-8196-B37459C1E3D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DCDFF0E-09CC-4A65-A7AC-D07A0E6B2F56}" srcId="{CDA0B603-F765-43A5-8196-B37459C1E3D9}" destId="{2F4F7194-DED9-4418-989D-174F9FCBA139}" srcOrd="1" destOrd="0" parTransId="{4B4770F4-0E49-4B85-AFEC-F17F291B69FA}" sibTransId="{1CA08E86-AC85-4A85-B68F-967B96343299}"/>
    <dgm:cxn modelId="{9FDB7518-8849-4E26-93CB-0AB330ADD4E9}" type="presOf" srcId="{29B313C5-BE5A-4F7C-9CAB-86BA721470EA}" destId="{DFD00781-08AB-4F80-81D5-4AB4ACF266E6}" srcOrd="0" destOrd="0" presId="urn:microsoft.com/office/officeart/2005/8/layout/matrix3"/>
    <dgm:cxn modelId="{3575921B-8312-49DF-8C49-F88232CFC065}" srcId="{CDA0B603-F765-43A5-8196-B37459C1E3D9}" destId="{9ADF4864-0CFB-4554-9F90-129D422CDD84}" srcOrd="0" destOrd="0" parTransId="{D8510983-9AD8-4039-9B6E-F81A9B95BF53}" sibTransId="{246A7C7F-B778-4DF4-9690-DCFA23E2A508}"/>
    <dgm:cxn modelId="{00AEF633-8CE1-4D63-9D49-8447542FEB0A}" type="presOf" srcId="{2F4F7194-DED9-4418-989D-174F9FCBA139}" destId="{AEA3C1CB-A041-4A53-800D-4D563E9AA4AA}" srcOrd="0" destOrd="0" presId="urn:microsoft.com/office/officeart/2005/8/layout/matrix3"/>
    <dgm:cxn modelId="{60735661-4C19-4A16-952B-3EF70FF78E83}" srcId="{CDA0B603-F765-43A5-8196-B37459C1E3D9}" destId="{29B313C5-BE5A-4F7C-9CAB-86BA721470EA}" srcOrd="2" destOrd="0" parTransId="{D4C454B2-3B3F-40E2-9011-E2A22B66B1D3}" sibTransId="{3AA47F50-63C0-4DF5-8FDD-A146B17586E7}"/>
    <dgm:cxn modelId="{5CC94655-9844-4271-AFD2-868BF183BB58}" type="presOf" srcId="{9ADF4864-0CFB-4554-9F90-129D422CDD84}" destId="{5AF03ED9-72CA-4894-A002-802CD84A8F3C}" srcOrd="0" destOrd="0" presId="urn:microsoft.com/office/officeart/2005/8/layout/matrix3"/>
    <dgm:cxn modelId="{D0B9599E-A33D-4ECB-B0D9-61915F712ECB}" type="presOf" srcId="{CDA0B603-F765-43A5-8196-B37459C1E3D9}" destId="{5AA9BAEE-9589-4A49-88DF-FE5D95E3E199}" srcOrd="0" destOrd="0" presId="urn:microsoft.com/office/officeart/2005/8/layout/matrix3"/>
    <dgm:cxn modelId="{8671B8A0-5CB1-4767-B917-7CB56580CAAC}" srcId="{CDA0B603-F765-43A5-8196-B37459C1E3D9}" destId="{CBC2F046-FAFC-45AB-8F70-D5748E2CDBCF}" srcOrd="3" destOrd="0" parTransId="{BD01F922-0F7E-4C37-853D-920BC927C53C}" sibTransId="{79699021-F6B6-4361-B251-545791E8A2FA}"/>
    <dgm:cxn modelId="{79F4B6A2-917A-4F1F-8089-F26E71106984}" type="presOf" srcId="{CBC2F046-FAFC-45AB-8F70-D5748E2CDBCF}" destId="{B3FDFDBC-3C67-4174-99A0-428D57C4E24D}" srcOrd="0" destOrd="0" presId="urn:microsoft.com/office/officeart/2005/8/layout/matrix3"/>
    <dgm:cxn modelId="{91CCE6AE-36B5-48B1-8238-8C2CFD8CF3B5}" type="presParOf" srcId="{5AA9BAEE-9589-4A49-88DF-FE5D95E3E199}" destId="{AA1256D3-3FA4-4370-8C8A-6AFC75266420}" srcOrd="0" destOrd="0" presId="urn:microsoft.com/office/officeart/2005/8/layout/matrix3"/>
    <dgm:cxn modelId="{AD3C7B7B-37D4-4678-B44E-62526BD7957D}" type="presParOf" srcId="{5AA9BAEE-9589-4A49-88DF-FE5D95E3E199}" destId="{5AF03ED9-72CA-4894-A002-802CD84A8F3C}" srcOrd="1" destOrd="0" presId="urn:microsoft.com/office/officeart/2005/8/layout/matrix3"/>
    <dgm:cxn modelId="{73B550F2-7614-43DF-A128-FE8EE90F4253}" type="presParOf" srcId="{5AA9BAEE-9589-4A49-88DF-FE5D95E3E199}" destId="{AEA3C1CB-A041-4A53-800D-4D563E9AA4AA}" srcOrd="2" destOrd="0" presId="urn:microsoft.com/office/officeart/2005/8/layout/matrix3"/>
    <dgm:cxn modelId="{88668DC7-4762-4C30-9C13-1B70B7FA0550}" type="presParOf" srcId="{5AA9BAEE-9589-4A49-88DF-FE5D95E3E199}" destId="{DFD00781-08AB-4F80-81D5-4AB4ACF266E6}" srcOrd="3" destOrd="0" presId="urn:microsoft.com/office/officeart/2005/8/layout/matrix3"/>
    <dgm:cxn modelId="{DD01CB88-D299-4731-ADAC-BAC32299CA9A}" type="presParOf" srcId="{5AA9BAEE-9589-4A49-88DF-FE5D95E3E199}" destId="{B3FDFDBC-3C67-4174-99A0-428D57C4E24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546596-F502-42BB-90C4-F960ADEF4A1E}" type="doc">
      <dgm:prSet loTypeId="urn:microsoft.com/office/officeart/2005/8/layout/chart3" loCatId="cycle" qsTypeId="urn:microsoft.com/office/officeart/2005/8/quickstyle/simple1" qsCatId="simple" csTypeId="urn:microsoft.com/office/officeart/2005/8/colors/colorful5" csCatId="colorful" phldr="1"/>
      <dgm:spPr/>
    </dgm:pt>
    <dgm:pt modelId="{AC2161FE-C7EB-461E-874F-6CC6BDFF486B}">
      <dgm:prSet phldrT="[Texte]"/>
      <dgm:spPr/>
      <dgm:t>
        <a:bodyPr/>
        <a:lstStyle/>
        <a:p>
          <a:r>
            <a:rPr lang="fr-FR" dirty="0" err="1"/>
            <a:t>Leave</a:t>
          </a:r>
          <a:r>
            <a:rPr lang="fr-FR" dirty="0"/>
            <a:t> one out of all (LOO)</a:t>
          </a:r>
        </a:p>
      </dgm:t>
    </dgm:pt>
    <dgm:pt modelId="{365AB2CC-AF2A-41D9-A19F-58A68E8A5E9C}" type="parTrans" cxnId="{A924B574-2EEA-413C-8DC2-CC2C58B3C831}">
      <dgm:prSet/>
      <dgm:spPr/>
      <dgm:t>
        <a:bodyPr/>
        <a:lstStyle/>
        <a:p>
          <a:endParaRPr lang="fr-FR"/>
        </a:p>
      </dgm:t>
    </dgm:pt>
    <dgm:pt modelId="{C3F64526-3F3C-4A76-93EE-4E0D18C041D8}" type="sibTrans" cxnId="{A924B574-2EEA-413C-8DC2-CC2C58B3C831}">
      <dgm:prSet/>
      <dgm:spPr/>
      <dgm:t>
        <a:bodyPr/>
        <a:lstStyle/>
        <a:p>
          <a:endParaRPr lang="fr-FR"/>
        </a:p>
      </dgm:t>
    </dgm:pt>
    <dgm:pt modelId="{196DAC88-813D-4C69-B5F5-4C442B7A725C}">
      <dgm:prSet phldrT="[Texte]" custT="1"/>
      <dgm:spPr/>
      <dgm:t>
        <a:bodyPr/>
        <a:lstStyle/>
        <a:p>
          <a:r>
            <a:rPr lang="fr-FR" sz="2000" dirty="0"/>
            <a:t>Classifier adaptation</a:t>
          </a:r>
        </a:p>
      </dgm:t>
    </dgm:pt>
    <dgm:pt modelId="{7A072005-5503-464F-A4D1-E73A34CB4208}" type="parTrans" cxnId="{9D67E451-84BC-4C3F-B52F-9BDAA342D8FD}">
      <dgm:prSet/>
      <dgm:spPr/>
      <dgm:t>
        <a:bodyPr/>
        <a:lstStyle/>
        <a:p>
          <a:endParaRPr lang="fr-FR"/>
        </a:p>
      </dgm:t>
    </dgm:pt>
    <dgm:pt modelId="{D7FE6822-7D4C-43AF-A45D-47B74CEAB670}" type="sibTrans" cxnId="{9D67E451-84BC-4C3F-B52F-9BDAA342D8FD}">
      <dgm:prSet/>
      <dgm:spPr/>
      <dgm:t>
        <a:bodyPr/>
        <a:lstStyle/>
        <a:p>
          <a:endParaRPr lang="fr-FR"/>
        </a:p>
      </dgm:t>
    </dgm:pt>
    <dgm:pt modelId="{90B5BBF4-BF85-4AD8-B25E-A74770CA463F}">
      <dgm:prSet phldrT="[Texte]"/>
      <dgm:spPr/>
      <dgm:t>
        <a:bodyPr/>
        <a:lstStyle/>
        <a:p>
          <a:r>
            <a:rPr lang="fr-FR" dirty="0" err="1"/>
            <a:t>Features</a:t>
          </a:r>
          <a:r>
            <a:rPr lang="fr-FR" dirty="0"/>
            <a:t> adaptation</a:t>
          </a:r>
        </a:p>
      </dgm:t>
    </dgm:pt>
    <dgm:pt modelId="{3A7F37E0-ED2E-4833-8C38-22D5B1A814BE}" type="parTrans" cxnId="{4D2438EB-9D0D-4A30-B783-729808FD4B00}">
      <dgm:prSet/>
      <dgm:spPr/>
      <dgm:t>
        <a:bodyPr/>
        <a:lstStyle/>
        <a:p>
          <a:endParaRPr lang="fr-FR"/>
        </a:p>
      </dgm:t>
    </dgm:pt>
    <dgm:pt modelId="{4B159E8F-C6B4-49D8-92C6-BB02040EAFE4}" type="sibTrans" cxnId="{4D2438EB-9D0D-4A30-B783-729808FD4B00}">
      <dgm:prSet/>
      <dgm:spPr/>
      <dgm:t>
        <a:bodyPr/>
        <a:lstStyle/>
        <a:p>
          <a:endParaRPr lang="fr-FR"/>
        </a:p>
      </dgm:t>
    </dgm:pt>
    <dgm:pt modelId="{A09FB1F4-A652-4F67-A22B-73A350E6ECC9}">
      <dgm:prSet phldrT="[Texte]"/>
      <dgm:spPr/>
      <dgm:t>
        <a:bodyPr/>
        <a:lstStyle/>
        <a:p>
          <a:r>
            <a:rPr lang="fr-FR" dirty="0"/>
            <a:t>Latent </a:t>
          </a:r>
          <a:r>
            <a:rPr lang="fr-FR" dirty="0" err="1"/>
            <a:t>tranfer</a:t>
          </a:r>
          <a:r>
            <a:rPr lang="fr-FR" dirty="0"/>
            <a:t> </a:t>
          </a:r>
          <a:r>
            <a:rPr lang="fr-FR" dirty="0" err="1"/>
            <a:t>learning</a:t>
          </a:r>
          <a:endParaRPr lang="fr-FR" dirty="0"/>
        </a:p>
      </dgm:t>
    </dgm:pt>
    <dgm:pt modelId="{E18D5509-0E2E-4E6A-B633-B43217B3A539}" type="parTrans" cxnId="{EB64A22F-6E26-482B-BE9B-EBADA366D59F}">
      <dgm:prSet/>
      <dgm:spPr/>
      <dgm:t>
        <a:bodyPr/>
        <a:lstStyle/>
        <a:p>
          <a:endParaRPr lang="fr-FR"/>
        </a:p>
      </dgm:t>
    </dgm:pt>
    <dgm:pt modelId="{C66B5FFC-F5B5-4C50-9DDF-E55A1BCC956F}" type="sibTrans" cxnId="{EB64A22F-6E26-482B-BE9B-EBADA366D59F}">
      <dgm:prSet/>
      <dgm:spPr/>
      <dgm:t>
        <a:bodyPr/>
        <a:lstStyle/>
        <a:p>
          <a:endParaRPr lang="fr-FR"/>
        </a:p>
      </dgm:t>
    </dgm:pt>
    <dgm:pt modelId="{B0C39004-521B-41C9-B1D9-A7D0661273B8}">
      <dgm:prSet phldrT="[Texte]"/>
      <dgm:spPr>
        <a:solidFill>
          <a:srgbClr val="006666"/>
        </a:solidFill>
      </dgm:spPr>
      <dgm:t>
        <a:bodyPr/>
        <a:lstStyle/>
        <a:p>
          <a:r>
            <a:rPr lang="fr-FR" dirty="0"/>
            <a:t>Optimal transport</a:t>
          </a:r>
        </a:p>
      </dgm:t>
    </dgm:pt>
    <dgm:pt modelId="{F1AF2119-C096-4670-8E17-272AF6C51264}" type="parTrans" cxnId="{85210356-FAA0-4BA8-943E-8045CF0B2C59}">
      <dgm:prSet/>
      <dgm:spPr/>
      <dgm:t>
        <a:bodyPr/>
        <a:lstStyle/>
        <a:p>
          <a:endParaRPr lang="fr-FR"/>
        </a:p>
      </dgm:t>
    </dgm:pt>
    <dgm:pt modelId="{3BFB65B4-7828-467D-B57B-4A03504AF5F2}" type="sibTrans" cxnId="{85210356-FAA0-4BA8-943E-8045CF0B2C59}">
      <dgm:prSet/>
      <dgm:spPr/>
      <dgm:t>
        <a:bodyPr/>
        <a:lstStyle/>
        <a:p>
          <a:endParaRPr lang="fr-FR"/>
        </a:p>
      </dgm:t>
    </dgm:pt>
    <dgm:pt modelId="{A5E3F471-8E26-4BDD-84BE-A0B9AB235C4E}" type="pres">
      <dgm:prSet presAssocID="{29546596-F502-42BB-90C4-F960ADEF4A1E}" presName="compositeShape" presStyleCnt="0">
        <dgm:presLayoutVars>
          <dgm:chMax val="7"/>
          <dgm:dir/>
          <dgm:resizeHandles val="exact"/>
        </dgm:presLayoutVars>
      </dgm:prSet>
      <dgm:spPr/>
    </dgm:pt>
    <dgm:pt modelId="{A4275FF0-9B68-4E99-912A-89DF30AB68AC}" type="pres">
      <dgm:prSet presAssocID="{29546596-F502-42BB-90C4-F960ADEF4A1E}" presName="wedge1" presStyleLbl="node1" presStyleIdx="0" presStyleCnt="5" custLinFactNeighborX="-3503" custLinFactNeighborY="4681"/>
      <dgm:spPr/>
    </dgm:pt>
    <dgm:pt modelId="{348A9AA5-3B86-4119-9378-B3C87B975637}" type="pres">
      <dgm:prSet presAssocID="{29546596-F502-42BB-90C4-F960ADEF4A1E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FA8E4E4-D181-4346-986F-9AB68EE25BF0}" type="pres">
      <dgm:prSet presAssocID="{29546596-F502-42BB-90C4-F960ADEF4A1E}" presName="wedge2" presStyleLbl="node1" presStyleIdx="1" presStyleCnt="5"/>
      <dgm:spPr/>
    </dgm:pt>
    <dgm:pt modelId="{D4DFD4AD-9F92-4A82-8404-BF21446161A4}" type="pres">
      <dgm:prSet presAssocID="{29546596-F502-42BB-90C4-F960ADEF4A1E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A9C064E-7630-41BD-80BC-ABA0F00EE021}" type="pres">
      <dgm:prSet presAssocID="{29546596-F502-42BB-90C4-F960ADEF4A1E}" presName="wedge3" presStyleLbl="node1" presStyleIdx="2" presStyleCnt="5"/>
      <dgm:spPr/>
    </dgm:pt>
    <dgm:pt modelId="{6023DFBB-0C9D-4170-ADC4-2A4F95E07B99}" type="pres">
      <dgm:prSet presAssocID="{29546596-F502-42BB-90C4-F960ADEF4A1E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BD5B2C8-3160-4018-A857-0B0F566F1C89}" type="pres">
      <dgm:prSet presAssocID="{29546596-F502-42BB-90C4-F960ADEF4A1E}" presName="wedge4" presStyleLbl="node1" presStyleIdx="3" presStyleCnt="5"/>
      <dgm:spPr/>
    </dgm:pt>
    <dgm:pt modelId="{39B220C1-F377-4D8E-B07D-23A44FC32D7F}" type="pres">
      <dgm:prSet presAssocID="{29546596-F502-42BB-90C4-F960ADEF4A1E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8978942-1BD1-437B-9E9B-55FD6F1C4E2E}" type="pres">
      <dgm:prSet presAssocID="{29546596-F502-42BB-90C4-F960ADEF4A1E}" presName="wedge5" presStyleLbl="node1" presStyleIdx="4" presStyleCnt="5"/>
      <dgm:spPr/>
    </dgm:pt>
    <dgm:pt modelId="{27275696-3F14-4197-A866-6DA84B6DB66D}" type="pres">
      <dgm:prSet presAssocID="{29546596-F502-42BB-90C4-F960ADEF4A1E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64A22F-6E26-482B-BE9B-EBADA366D59F}" srcId="{29546596-F502-42BB-90C4-F960ADEF4A1E}" destId="{A09FB1F4-A652-4F67-A22B-73A350E6ECC9}" srcOrd="3" destOrd="0" parTransId="{E18D5509-0E2E-4E6A-B633-B43217B3A539}" sibTransId="{C66B5FFC-F5B5-4C50-9DDF-E55A1BCC956F}"/>
    <dgm:cxn modelId="{6F9CA968-B556-4AB2-9846-3D1E89C4CDD1}" type="presOf" srcId="{A09FB1F4-A652-4F67-A22B-73A350E6ECC9}" destId="{39B220C1-F377-4D8E-B07D-23A44FC32D7F}" srcOrd="1" destOrd="0" presId="urn:microsoft.com/office/officeart/2005/8/layout/chart3"/>
    <dgm:cxn modelId="{29DF266C-E5F0-47C6-9C29-57D1F3DF1DCD}" type="presOf" srcId="{90B5BBF4-BF85-4AD8-B25E-A74770CA463F}" destId="{5A9C064E-7630-41BD-80BC-ABA0F00EE021}" srcOrd="0" destOrd="0" presId="urn:microsoft.com/office/officeart/2005/8/layout/chart3"/>
    <dgm:cxn modelId="{9D67E451-84BC-4C3F-B52F-9BDAA342D8FD}" srcId="{29546596-F502-42BB-90C4-F960ADEF4A1E}" destId="{196DAC88-813D-4C69-B5F5-4C442B7A725C}" srcOrd="1" destOrd="0" parTransId="{7A072005-5503-464F-A4D1-E73A34CB4208}" sibTransId="{D7FE6822-7D4C-43AF-A45D-47B74CEAB670}"/>
    <dgm:cxn modelId="{A924B574-2EEA-413C-8DC2-CC2C58B3C831}" srcId="{29546596-F502-42BB-90C4-F960ADEF4A1E}" destId="{AC2161FE-C7EB-461E-874F-6CC6BDFF486B}" srcOrd="0" destOrd="0" parTransId="{365AB2CC-AF2A-41D9-A19F-58A68E8A5E9C}" sibTransId="{C3F64526-3F3C-4A76-93EE-4E0D18C041D8}"/>
    <dgm:cxn modelId="{85210356-FAA0-4BA8-943E-8045CF0B2C59}" srcId="{29546596-F502-42BB-90C4-F960ADEF4A1E}" destId="{B0C39004-521B-41C9-B1D9-A7D0661273B8}" srcOrd="4" destOrd="0" parTransId="{F1AF2119-C096-4670-8E17-272AF6C51264}" sibTransId="{3BFB65B4-7828-467D-B57B-4A03504AF5F2}"/>
    <dgm:cxn modelId="{57B89D89-241B-46E0-A57F-8641482BC03B}" type="presOf" srcId="{B0C39004-521B-41C9-B1D9-A7D0661273B8}" destId="{78978942-1BD1-437B-9E9B-55FD6F1C4E2E}" srcOrd="0" destOrd="0" presId="urn:microsoft.com/office/officeart/2005/8/layout/chart3"/>
    <dgm:cxn modelId="{FDD9C694-10C0-4F20-A322-C7DA31EF5294}" type="presOf" srcId="{196DAC88-813D-4C69-B5F5-4C442B7A725C}" destId="{D4DFD4AD-9F92-4A82-8404-BF21446161A4}" srcOrd="1" destOrd="0" presId="urn:microsoft.com/office/officeart/2005/8/layout/chart3"/>
    <dgm:cxn modelId="{7518009D-F1B8-43C6-B509-0FADE9666132}" type="presOf" srcId="{29546596-F502-42BB-90C4-F960ADEF4A1E}" destId="{A5E3F471-8E26-4BDD-84BE-A0B9AB235C4E}" srcOrd="0" destOrd="0" presId="urn:microsoft.com/office/officeart/2005/8/layout/chart3"/>
    <dgm:cxn modelId="{8646799E-5D3B-43F6-B836-82F9253C1B22}" type="presOf" srcId="{A09FB1F4-A652-4F67-A22B-73A350E6ECC9}" destId="{0BD5B2C8-3160-4018-A857-0B0F566F1C89}" srcOrd="0" destOrd="0" presId="urn:microsoft.com/office/officeart/2005/8/layout/chart3"/>
    <dgm:cxn modelId="{7B7B35C5-F54A-4118-B66F-D29F4D133944}" type="presOf" srcId="{AC2161FE-C7EB-461E-874F-6CC6BDFF486B}" destId="{348A9AA5-3B86-4119-9378-B3C87B975637}" srcOrd="1" destOrd="0" presId="urn:microsoft.com/office/officeart/2005/8/layout/chart3"/>
    <dgm:cxn modelId="{B7E88AD0-8013-4257-BFBA-62EB81F03054}" type="presOf" srcId="{196DAC88-813D-4C69-B5F5-4C442B7A725C}" destId="{1FA8E4E4-D181-4346-986F-9AB68EE25BF0}" srcOrd="0" destOrd="0" presId="urn:microsoft.com/office/officeart/2005/8/layout/chart3"/>
    <dgm:cxn modelId="{184D67E4-2F25-45D8-BB4D-C2A61B4BB2CD}" type="presOf" srcId="{AC2161FE-C7EB-461E-874F-6CC6BDFF486B}" destId="{A4275FF0-9B68-4E99-912A-89DF30AB68AC}" srcOrd="0" destOrd="0" presId="urn:microsoft.com/office/officeart/2005/8/layout/chart3"/>
    <dgm:cxn modelId="{4D2438EB-9D0D-4A30-B783-729808FD4B00}" srcId="{29546596-F502-42BB-90C4-F960ADEF4A1E}" destId="{90B5BBF4-BF85-4AD8-B25E-A74770CA463F}" srcOrd="2" destOrd="0" parTransId="{3A7F37E0-ED2E-4833-8C38-22D5B1A814BE}" sibTransId="{4B159E8F-C6B4-49D8-92C6-BB02040EAFE4}"/>
    <dgm:cxn modelId="{5E2427EC-8BB6-4F2A-B510-DAAEEE05C12B}" type="presOf" srcId="{90B5BBF4-BF85-4AD8-B25E-A74770CA463F}" destId="{6023DFBB-0C9D-4170-ADC4-2A4F95E07B99}" srcOrd="1" destOrd="0" presId="urn:microsoft.com/office/officeart/2005/8/layout/chart3"/>
    <dgm:cxn modelId="{DB84ECF1-6EF3-4A12-BCDD-A5292D8B6C1A}" type="presOf" srcId="{B0C39004-521B-41C9-B1D9-A7D0661273B8}" destId="{27275696-3F14-4197-A866-6DA84B6DB66D}" srcOrd="1" destOrd="0" presId="urn:microsoft.com/office/officeart/2005/8/layout/chart3"/>
    <dgm:cxn modelId="{FA7D1205-3B92-47A7-9E01-7845C9267AA2}" type="presParOf" srcId="{A5E3F471-8E26-4BDD-84BE-A0B9AB235C4E}" destId="{A4275FF0-9B68-4E99-912A-89DF30AB68AC}" srcOrd="0" destOrd="0" presId="urn:microsoft.com/office/officeart/2005/8/layout/chart3"/>
    <dgm:cxn modelId="{E5B68930-27E8-4ABD-B84F-EDA87664BDD5}" type="presParOf" srcId="{A5E3F471-8E26-4BDD-84BE-A0B9AB235C4E}" destId="{348A9AA5-3B86-4119-9378-B3C87B975637}" srcOrd="1" destOrd="0" presId="urn:microsoft.com/office/officeart/2005/8/layout/chart3"/>
    <dgm:cxn modelId="{85032219-3836-47AA-9C61-29672707FE48}" type="presParOf" srcId="{A5E3F471-8E26-4BDD-84BE-A0B9AB235C4E}" destId="{1FA8E4E4-D181-4346-986F-9AB68EE25BF0}" srcOrd="2" destOrd="0" presId="urn:microsoft.com/office/officeart/2005/8/layout/chart3"/>
    <dgm:cxn modelId="{B0DF509C-86BB-42C8-9105-5096FE8BBF51}" type="presParOf" srcId="{A5E3F471-8E26-4BDD-84BE-A0B9AB235C4E}" destId="{D4DFD4AD-9F92-4A82-8404-BF21446161A4}" srcOrd="3" destOrd="0" presId="urn:microsoft.com/office/officeart/2005/8/layout/chart3"/>
    <dgm:cxn modelId="{932A6E2B-CD8B-4654-BF89-D0DC4ED3D03A}" type="presParOf" srcId="{A5E3F471-8E26-4BDD-84BE-A0B9AB235C4E}" destId="{5A9C064E-7630-41BD-80BC-ABA0F00EE021}" srcOrd="4" destOrd="0" presId="urn:microsoft.com/office/officeart/2005/8/layout/chart3"/>
    <dgm:cxn modelId="{05DAA4AB-79FB-4B29-85FA-1C8C7094C65D}" type="presParOf" srcId="{A5E3F471-8E26-4BDD-84BE-A0B9AB235C4E}" destId="{6023DFBB-0C9D-4170-ADC4-2A4F95E07B99}" srcOrd="5" destOrd="0" presId="urn:microsoft.com/office/officeart/2005/8/layout/chart3"/>
    <dgm:cxn modelId="{1E74283C-AA30-4622-AE78-D79017FB48EB}" type="presParOf" srcId="{A5E3F471-8E26-4BDD-84BE-A0B9AB235C4E}" destId="{0BD5B2C8-3160-4018-A857-0B0F566F1C89}" srcOrd="6" destOrd="0" presId="urn:microsoft.com/office/officeart/2005/8/layout/chart3"/>
    <dgm:cxn modelId="{305986B8-51FB-402D-A47B-D5227752279F}" type="presParOf" srcId="{A5E3F471-8E26-4BDD-84BE-A0B9AB235C4E}" destId="{39B220C1-F377-4D8E-B07D-23A44FC32D7F}" srcOrd="7" destOrd="0" presId="urn:microsoft.com/office/officeart/2005/8/layout/chart3"/>
    <dgm:cxn modelId="{3960267B-A630-43A0-87DC-04B638B6B681}" type="presParOf" srcId="{A5E3F471-8E26-4BDD-84BE-A0B9AB235C4E}" destId="{78978942-1BD1-437B-9E9B-55FD6F1C4E2E}" srcOrd="8" destOrd="0" presId="urn:microsoft.com/office/officeart/2005/8/layout/chart3"/>
    <dgm:cxn modelId="{77DAB8B7-25D8-4F9A-9BFC-0C878841C626}" type="presParOf" srcId="{A5E3F471-8E26-4BDD-84BE-A0B9AB235C4E}" destId="{27275696-3F14-4197-A866-6DA84B6DB66D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A0B603-F765-43A5-8196-B37459C1E3D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F4864-0CFB-4554-9F90-129D422CDD84}">
      <dgm:prSet/>
      <dgm:spPr>
        <a:solidFill>
          <a:srgbClr val="006666"/>
        </a:solidFill>
      </dgm:spPr>
      <dgm:t>
        <a:bodyPr/>
        <a:lstStyle/>
        <a:p>
          <a:r>
            <a:rPr lang="fr-FR" dirty="0" err="1"/>
            <a:t>Regroup</a:t>
          </a:r>
          <a:r>
            <a:rPr lang="fr-FR" dirty="0"/>
            <a:t> an </a:t>
          </a:r>
          <a:r>
            <a:rPr lang="fr-FR" dirty="0" err="1"/>
            <a:t>extansive</a:t>
          </a:r>
          <a:r>
            <a:rPr lang="fr-FR" dirty="0"/>
            <a:t> </a:t>
          </a:r>
          <a:r>
            <a:rPr lang="fr-FR" dirty="0" err="1"/>
            <a:t>list</a:t>
          </a:r>
          <a:r>
            <a:rPr lang="fr-FR" dirty="0"/>
            <a:t> of </a:t>
          </a:r>
          <a:r>
            <a:rPr lang="fr-FR" dirty="0" err="1"/>
            <a:t>freely</a:t>
          </a:r>
          <a:r>
            <a:rPr lang="fr-FR" dirty="0"/>
            <a:t> </a:t>
          </a:r>
          <a:r>
            <a:rPr lang="fr-FR" dirty="0" err="1"/>
            <a:t>available</a:t>
          </a:r>
          <a:r>
            <a:rPr lang="fr-FR" dirty="0"/>
            <a:t> EEG </a:t>
          </a:r>
          <a:r>
            <a:rPr lang="fr-FR" dirty="0" err="1"/>
            <a:t>datasets</a:t>
          </a:r>
          <a:endParaRPr lang="en-US" dirty="0"/>
        </a:p>
      </dgm:t>
    </dgm:pt>
    <dgm:pt modelId="{D8510983-9AD8-4039-9B6E-F81A9B95BF53}" type="parTrans" cxnId="{3575921B-8312-49DF-8C49-F88232CFC065}">
      <dgm:prSet/>
      <dgm:spPr/>
      <dgm:t>
        <a:bodyPr/>
        <a:lstStyle/>
        <a:p>
          <a:endParaRPr lang="en-US"/>
        </a:p>
      </dgm:t>
    </dgm:pt>
    <dgm:pt modelId="{246A7C7F-B778-4DF4-9690-DCFA23E2A508}" type="sibTrans" cxnId="{3575921B-8312-49DF-8C49-F88232CFC065}">
      <dgm:prSet/>
      <dgm:spPr/>
      <dgm:t>
        <a:bodyPr/>
        <a:lstStyle/>
        <a:p>
          <a:endParaRPr lang="en-US"/>
        </a:p>
      </dgm:t>
    </dgm:pt>
    <dgm:pt modelId="{2F4F7194-DED9-4418-989D-174F9FCBA139}">
      <dgm:prSet/>
      <dgm:spPr>
        <a:solidFill>
          <a:srgbClr val="006666"/>
        </a:solidFill>
      </dgm:spPr>
      <dgm:t>
        <a:bodyPr/>
        <a:lstStyle/>
        <a:p>
          <a:r>
            <a:rPr lang="en-US" dirty="0"/>
            <a:t>C</a:t>
          </a:r>
          <a:r>
            <a:rPr lang="en-US" b="0" i="0" dirty="0">
              <a:effectLst/>
            </a:rPr>
            <a:t>omprehensive benchmark of popular Brain-Computer Interface (BCI) algorithms</a:t>
          </a:r>
          <a:endParaRPr lang="en-US" dirty="0"/>
        </a:p>
      </dgm:t>
    </dgm:pt>
    <dgm:pt modelId="{4B4770F4-0E49-4B85-AFEC-F17F291B69FA}" type="parTrans" cxnId="{3DCDFF0E-09CC-4A65-A7AC-D07A0E6B2F56}">
      <dgm:prSet/>
      <dgm:spPr/>
      <dgm:t>
        <a:bodyPr/>
        <a:lstStyle/>
        <a:p>
          <a:endParaRPr lang="en-US"/>
        </a:p>
      </dgm:t>
    </dgm:pt>
    <dgm:pt modelId="{1CA08E86-AC85-4A85-B68F-967B96343299}" type="sibTrans" cxnId="{3DCDFF0E-09CC-4A65-A7AC-D07A0E6B2F56}">
      <dgm:prSet/>
      <dgm:spPr/>
      <dgm:t>
        <a:bodyPr/>
        <a:lstStyle/>
        <a:p>
          <a:endParaRPr lang="en-US"/>
        </a:p>
      </dgm:t>
    </dgm:pt>
    <dgm:pt modelId="{29B313C5-BE5A-4F7C-9CAB-86BA721470EA}">
      <dgm:prSet/>
      <dgm:spPr>
        <a:solidFill>
          <a:srgbClr val="006666"/>
        </a:solidFill>
      </dgm:spPr>
      <dgm:t>
        <a:bodyPr/>
        <a:lstStyle/>
        <a:p>
          <a:r>
            <a:rPr lang="en-US" dirty="0"/>
            <a:t>Several tools to help to </a:t>
          </a:r>
          <a:r>
            <a:rPr lang="en-US" dirty="0" err="1"/>
            <a:t>analyse</a:t>
          </a:r>
          <a:r>
            <a:rPr lang="en-US" dirty="0"/>
            <a:t> and evaluate classifiers</a:t>
          </a:r>
        </a:p>
      </dgm:t>
    </dgm:pt>
    <dgm:pt modelId="{D4C454B2-3B3F-40E2-9011-E2A22B66B1D3}" type="parTrans" cxnId="{60735661-4C19-4A16-952B-3EF70FF78E83}">
      <dgm:prSet/>
      <dgm:spPr/>
      <dgm:t>
        <a:bodyPr/>
        <a:lstStyle/>
        <a:p>
          <a:endParaRPr lang="en-US"/>
        </a:p>
      </dgm:t>
    </dgm:pt>
    <dgm:pt modelId="{3AA47F50-63C0-4DF5-8FDD-A146B17586E7}" type="sibTrans" cxnId="{60735661-4C19-4A16-952B-3EF70FF78E83}">
      <dgm:prSet/>
      <dgm:spPr/>
      <dgm:t>
        <a:bodyPr/>
        <a:lstStyle/>
        <a:p>
          <a:endParaRPr lang="en-US"/>
        </a:p>
      </dgm:t>
    </dgm:pt>
    <dgm:pt modelId="{CBC2F046-FAFC-45AB-8F70-D5748E2CDBCF}">
      <dgm:prSet/>
      <dgm:spPr>
        <a:solidFill>
          <a:srgbClr val="006666"/>
        </a:solidFill>
      </dgm:spPr>
      <dgm:t>
        <a:bodyPr/>
        <a:lstStyle/>
        <a:p>
          <a:r>
            <a:rPr lang="fr-FR" dirty="0" err="1"/>
            <a:t>Datasets</a:t>
          </a:r>
          <a:r>
            <a:rPr lang="fr-FR" dirty="0"/>
            <a:t> for </a:t>
          </a:r>
          <a:r>
            <a:rPr lang="fr-FR" dirty="0" err="1"/>
            <a:t>Motor</a:t>
          </a:r>
          <a:r>
            <a:rPr lang="fr-FR" dirty="0"/>
            <a:t> </a:t>
          </a:r>
          <a:r>
            <a:rPr lang="fr-FR" dirty="0" err="1"/>
            <a:t>Imagery</a:t>
          </a:r>
          <a:r>
            <a:rPr lang="fr-FR" dirty="0"/>
            <a:t>, P300, SSVEP, CVEP</a:t>
          </a:r>
          <a:endParaRPr lang="en-US" dirty="0"/>
        </a:p>
      </dgm:t>
    </dgm:pt>
    <dgm:pt modelId="{BD01F922-0F7E-4C37-853D-920BC927C53C}" type="parTrans" cxnId="{8671B8A0-5CB1-4767-B917-7CB56580CAAC}">
      <dgm:prSet/>
      <dgm:spPr/>
      <dgm:t>
        <a:bodyPr/>
        <a:lstStyle/>
        <a:p>
          <a:endParaRPr lang="en-US"/>
        </a:p>
      </dgm:t>
    </dgm:pt>
    <dgm:pt modelId="{79699021-F6B6-4361-B251-545791E8A2FA}" type="sibTrans" cxnId="{8671B8A0-5CB1-4767-B917-7CB56580CAAC}">
      <dgm:prSet/>
      <dgm:spPr/>
      <dgm:t>
        <a:bodyPr/>
        <a:lstStyle/>
        <a:p>
          <a:endParaRPr lang="en-US"/>
        </a:p>
      </dgm:t>
    </dgm:pt>
    <dgm:pt modelId="{5AA9BAEE-9589-4A49-88DF-FE5D95E3E199}" type="pres">
      <dgm:prSet presAssocID="{CDA0B603-F765-43A5-8196-B37459C1E3D9}" presName="matrix" presStyleCnt="0">
        <dgm:presLayoutVars>
          <dgm:chMax val="1"/>
          <dgm:dir/>
          <dgm:resizeHandles val="exact"/>
        </dgm:presLayoutVars>
      </dgm:prSet>
      <dgm:spPr/>
    </dgm:pt>
    <dgm:pt modelId="{AA1256D3-3FA4-4370-8C8A-6AFC75266420}" type="pres">
      <dgm:prSet presAssocID="{CDA0B603-F765-43A5-8196-B37459C1E3D9}" presName="diamond" presStyleLbl="bgShp" presStyleIdx="0" presStyleCnt="1"/>
      <dgm:spPr>
        <a:prstGeom prst="ellipse">
          <a:avLst/>
        </a:prstGeom>
      </dgm:spPr>
    </dgm:pt>
    <dgm:pt modelId="{5AF03ED9-72CA-4894-A002-802CD84A8F3C}" type="pres">
      <dgm:prSet presAssocID="{CDA0B603-F765-43A5-8196-B37459C1E3D9}" presName="quad1" presStyleLbl="node1" presStyleIdx="0" presStyleCnt="4" custScaleX="118097" custScaleY="121365" custLinFactNeighborX="-17115" custLinFactNeighborY="-12981">
        <dgm:presLayoutVars>
          <dgm:chMax val="0"/>
          <dgm:chPref val="0"/>
          <dgm:bulletEnabled val="1"/>
        </dgm:presLayoutVars>
      </dgm:prSet>
      <dgm:spPr>
        <a:prstGeom prst="ellipse">
          <a:avLst/>
        </a:prstGeom>
      </dgm:spPr>
    </dgm:pt>
    <dgm:pt modelId="{AEA3C1CB-A041-4A53-800D-4D563E9AA4AA}" type="pres">
      <dgm:prSet presAssocID="{CDA0B603-F765-43A5-8196-B37459C1E3D9}" presName="quad2" presStyleLbl="node1" presStyleIdx="1" presStyleCnt="4" custScaleX="118097" custScaleY="121365" custLinFactNeighborX="15226" custLinFactNeighborY="-12981">
        <dgm:presLayoutVars>
          <dgm:chMax val="0"/>
          <dgm:chPref val="0"/>
          <dgm:bulletEnabled val="1"/>
        </dgm:presLayoutVars>
      </dgm:prSet>
      <dgm:spPr>
        <a:prstGeom prst="ellipse">
          <a:avLst/>
        </a:prstGeom>
      </dgm:spPr>
    </dgm:pt>
    <dgm:pt modelId="{DFD00781-08AB-4F80-81D5-4AB4ACF266E6}" type="pres">
      <dgm:prSet presAssocID="{CDA0B603-F765-43A5-8196-B37459C1E3D9}" presName="quad3" presStyleLbl="node1" presStyleIdx="2" presStyleCnt="4" custScaleX="118097" custScaleY="121365" custLinFactNeighborX="-17222" custLinFactNeighborY="18077">
        <dgm:presLayoutVars>
          <dgm:chMax val="0"/>
          <dgm:chPref val="0"/>
          <dgm:bulletEnabled val="1"/>
        </dgm:presLayoutVars>
      </dgm:prSet>
      <dgm:spPr>
        <a:prstGeom prst="ellipse">
          <a:avLst/>
        </a:prstGeom>
      </dgm:spPr>
    </dgm:pt>
    <dgm:pt modelId="{B3FDFDBC-3C67-4174-99A0-428D57C4E24D}" type="pres">
      <dgm:prSet presAssocID="{CDA0B603-F765-43A5-8196-B37459C1E3D9}" presName="quad4" presStyleLbl="node1" presStyleIdx="3" presStyleCnt="4" custScaleX="118097" custScaleY="121365" custLinFactNeighborX="15715" custLinFactNeighborY="13676">
        <dgm:presLayoutVars>
          <dgm:chMax val="0"/>
          <dgm:chPref val="0"/>
          <dgm:bulletEnabled val="1"/>
        </dgm:presLayoutVars>
      </dgm:prSet>
      <dgm:spPr>
        <a:prstGeom prst="ellipse">
          <a:avLst/>
        </a:prstGeom>
      </dgm:spPr>
    </dgm:pt>
  </dgm:ptLst>
  <dgm:cxnLst>
    <dgm:cxn modelId="{3DCDFF0E-09CC-4A65-A7AC-D07A0E6B2F56}" srcId="{CDA0B603-F765-43A5-8196-B37459C1E3D9}" destId="{2F4F7194-DED9-4418-989D-174F9FCBA139}" srcOrd="1" destOrd="0" parTransId="{4B4770F4-0E49-4B85-AFEC-F17F291B69FA}" sibTransId="{1CA08E86-AC85-4A85-B68F-967B96343299}"/>
    <dgm:cxn modelId="{9FDB7518-8849-4E26-93CB-0AB330ADD4E9}" type="presOf" srcId="{29B313C5-BE5A-4F7C-9CAB-86BA721470EA}" destId="{DFD00781-08AB-4F80-81D5-4AB4ACF266E6}" srcOrd="0" destOrd="0" presId="urn:microsoft.com/office/officeart/2005/8/layout/matrix3"/>
    <dgm:cxn modelId="{3575921B-8312-49DF-8C49-F88232CFC065}" srcId="{CDA0B603-F765-43A5-8196-B37459C1E3D9}" destId="{9ADF4864-0CFB-4554-9F90-129D422CDD84}" srcOrd="0" destOrd="0" parTransId="{D8510983-9AD8-4039-9B6E-F81A9B95BF53}" sibTransId="{246A7C7F-B778-4DF4-9690-DCFA23E2A508}"/>
    <dgm:cxn modelId="{00AEF633-8CE1-4D63-9D49-8447542FEB0A}" type="presOf" srcId="{2F4F7194-DED9-4418-989D-174F9FCBA139}" destId="{AEA3C1CB-A041-4A53-800D-4D563E9AA4AA}" srcOrd="0" destOrd="0" presId="urn:microsoft.com/office/officeart/2005/8/layout/matrix3"/>
    <dgm:cxn modelId="{60735661-4C19-4A16-952B-3EF70FF78E83}" srcId="{CDA0B603-F765-43A5-8196-B37459C1E3D9}" destId="{29B313C5-BE5A-4F7C-9CAB-86BA721470EA}" srcOrd="2" destOrd="0" parTransId="{D4C454B2-3B3F-40E2-9011-E2A22B66B1D3}" sibTransId="{3AA47F50-63C0-4DF5-8FDD-A146B17586E7}"/>
    <dgm:cxn modelId="{5CC94655-9844-4271-AFD2-868BF183BB58}" type="presOf" srcId="{9ADF4864-0CFB-4554-9F90-129D422CDD84}" destId="{5AF03ED9-72CA-4894-A002-802CD84A8F3C}" srcOrd="0" destOrd="0" presId="urn:microsoft.com/office/officeart/2005/8/layout/matrix3"/>
    <dgm:cxn modelId="{D0B9599E-A33D-4ECB-B0D9-61915F712ECB}" type="presOf" srcId="{CDA0B603-F765-43A5-8196-B37459C1E3D9}" destId="{5AA9BAEE-9589-4A49-88DF-FE5D95E3E199}" srcOrd="0" destOrd="0" presId="urn:microsoft.com/office/officeart/2005/8/layout/matrix3"/>
    <dgm:cxn modelId="{8671B8A0-5CB1-4767-B917-7CB56580CAAC}" srcId="{CDA0B603-F765-43A5-8196-B37459C1E3D9}" destId="{CBC2F046-FAFC-45AB-8F70-D5748E2CDBCF}" srcOrd="3" destOrd="0" parTransId="{BD01F922-0F7E-4C37-853D-920BC927C53C}" sibTransId="{79699021-F6B6-4361-B251-545791E8A2FA}"/>
    <dgm:cxn modelId="{79F4B6A2-917A-4F1F-8089-F26E71106984}" type="presOf" srcId="{CBC2F046-FAFC-45AB-8F70-D5748E2CDBCF}" destId="{B3FDFDBC-3C67-4174-99A0-428D57C4E24D}" srcOrd="0" destOrd="0" presId="urn:microsoft.com/office/officeart/2005/8/layout/matrix3"/>
    <dgm:cxn modelId="{91CCE6AE-36B5-48B1-8238-8C2CFD8CF3B5}" type="presParOf" srcId="{5AA9BAEE-9589-4A49-88DF-FE5D95E3E199}" destId="{AA1256D3-3FA4-4370-8C8A-6AFC75266420}" srcOrd="0" destOrd="0" presId="urn:microsoft.com/office/officeart/2005/8/layout/matrix3"/>
    <dgm:cxn modelId="{AD3C7B7B-37D4-4678-B44E-62526BD7957D}" type="presParOf" srcId="{5AA9BAEE-9589-4A49-88DF-FE5D95E3E199}" destId="{5AF03ED9-72CA-4894-A002-802CD84A8F3C}" srcOrd="1" destOrd="0" presId="urn:microsoft.com/office/officeart/2005/8/layout/matrix3"/>
    <dgm:cxn modelId="{73B550F2-7614-43DF-A128-FE8EE90F4253}" type="presParOf" srcId="{5AA9BAEE-9589-4A49-88DF-FE5D95E3E199}" destId="{AEA3C1CB-A041-4A53-800D-4D563E9AA4AA}" srcOrd="2" destOrd="0" presId="urn:microsoft.com/office/officeart/2005/8/layout/matrix3"/>
    <dgm:cxn modelId="{88668DC7-4762-4C30-9C13-1B70B7FA0550}" type="presParOf" srcId="{5AA9BAEE-9589-4A49-88DF-FE5D95E3E199}" destId="{DFD00781-08AB-4F80-81D5-4AB4ACF266E6}" srcOrd="3" destOrd="0" presId="urn:microsoft.com/office/officeart/2005/8/layout/matrix3"/>
    <dgm:cxn modelId="{DD01CB88-D299-4731-ADAC-BAC32299CA9A}" type="presParOf" srcId="{5AA9BAEE-9589-4A49-88DF-FE5D95E3E199}" destId="{B3FDFDBC-3C67-4174-99A0-428D57C4E24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9214F6-8432-4E57-89E3-4AFE2B50BBE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CBF56E-8739-43CB-91A2-FD2F6D70978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Research</a:t>
          </a:r>
          <a:r>
            <a:rPr lang="fr-FR" dirty="0"/>
            <a:t> </a:t>
          </a:r>
          <a:r>
            <a:rPr lang="fr-FR" dirty="0" err="1"/>
            <a:t>with</a:t>
          </a:r>
          <a:r>
            <a:rPr lang="fr-FR" dirty="0"/>
            <a:t> Jordy </a:t>
          </a:r>
          <a:r>
            <a:rPr lang="fr-FR" dirty="0" err="1"/>
            <a:t>Thielen</a:t>
          </a:r>
          <a:r>
            <a:rPr lang="fr-FR" dirty="0"/>
            <a:t> in </a:t>
          </a:r>
          <a:r>
            <a:rPr lang="fr-FR" dirty="0" err="1"/>
            <a:t>Radboud</a:t>
          </a:r>
          <a:r>
            <a:rPr lang="fr-FR" dirty="0"/>
            <a:t> </a:t>
          </a:r>
          <a:r>
            <a:rPr lang="fr-FR" dirty="0" err="1"/>
            <a:t>University</a:t>
          </a:r>
          <a:r>
            <a:rPr lang="fr-FR" dirty="0"/>
            <a:t> in </a:t>
          </a:r>
          <a:r>
            <a:rPr lang="fr-FR" dirty="0" err="1"/>
            <a:t>march</a:t>
          </a:r>
          <a:r>
            <a:rPr lang="fr-FR" dirty="0"/>
            <a:t> 2025 on simulation </a:t>
          </a:r>
          <a:r>
            <a:rPr lang="fr-FR" dirty="0" err="1"/>
            <a:t>based</a:t>
          </a:r>
          <a:r>
            <a:rPr lang="fr-FR" dirty="0"/>
            <a:t> </a:t>
          </a:r>
          <a:r>
            <a:rPr lang="fr-FR" dirty="0" err="1"/>
            <a:t>inference</a:t>
          </a:r>
          <a:endParaRPr lang="en-US" dirty="0"/>
        </a:p>
      </dgm:t>
    </dgm:pt>
    <dgm:pt modelId="{F7925E07-F9D1-4845-89E3-B520BEB7BD89}" type="parTrans" cxnId="{1F49E133-F942-4413-B859-F41283DB4BFC}">
      <dgm:prSet/>
      <dgm:spPr/>
      <dgm:t>
        <a:bodyPr/>
        <a:lstStyle/>
        <a:p>
          <a:endParaRPr lang="en-US"/>
        </a:p>
      </dgm:t>
    </dgm:pt>
    <dgm:pt modelId="{EA6873CA-8F30-4F1C-B699-F23A62E36E77}" type="sibTrans" cxnId="{1F49E133-F942-4413-B859-F41283DB4B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0CF789-EDC3-4781-9067-5FA20984AA4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Conference</a:t>
          </a:r>
          <a:r>
            <a:rPr lang="fr-FR" dirty="0"/>
            <a:t> and formations</a:t>
          </a:r>
          <a:endParaRPr lang="en-US" dirty="0"/>
        </a:p>
      </dgm:t>
    </dgm:pt>
    <dgm:pt modelId="{8E9822DD-0FE9-4AC4-982E-EB94AC81012F}" type="parTrans" cxnId="{A80DDC6E-CF62-407C-B8D0-C6BF82920AF0}">
      <dgm:prSet/>
      <dgm:spPr/>
      <dgm:t>
        <a:bodyPr/>
        <a:lstStyle/>
        <a:p>
          <a:endParaRPr lang="en-US"/>
        </a:p>
      </dgm:t>
    </dgm:pt>
    <dgm:pt modelId="{12F11951-DAFD-4B8A-AF84-05D0B7005FC1}" type="sibTrans" cxnId="{A80DDC6E-CF62-407C-B8D0-C6BF82920A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F2366D-375A-43D7-844F-97D093C6398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Analyze</a:t>
          </a:r>
          <a:r>
            <a:rPr lang="fr-FR" dirty="0"/>
            <a:t> and use data </a:t>
          </a:r>
          <a:r>
            <a:rPr lang="fr-FR" dirty="0" err="1"/>
            <a:t>from</a:t>
          </a:r>
          <a:r>
            <a:rPr lang="fr-FR" dirty="0"/>
            <a:t> the </a:t>
          </a:r>
          <a:r>
            <a:rPr lang="fr-FR" dirty="0" err="1"/>
            <a:t>ongoing</a:t>
          </a:r>
          <a:r>
            <a:rPr lang="fr-FR" dirty="0"/>
            <a:t> </a:t>
          </a:r>
          <a:r>
            <a:rPr lang="fr-FR" dirty="0" err="1"/>
            <a:t>experiment</a:t>
          </a:r>
          <a:endParaRPr lang="en-US" dirty="0"/>
        </a:p>
      </dgm:t>
    </dgm:pt>
    <dgm:pt modelId="{551B1812-0DFE-425B-A33A-09373B2325E9}" type="parTrans" cxnId="{8FB2663A-4613-4846-BE7B-EA92F7ECE7AC}">
      <dgm:prSet/>
      <dgm:spPr/>
      <dgm:t>
        <a:bodyPr/>
        <a:lstStyle/>
        <a:p>
          <a:endParaRPr lang="en-US"/>
        </a:p>
      </dgm:t>
    </dgm:pt>
    <dgm:pt modelId="{248571CA-EA3E-4449-ABFD-5A23E25DA445}" type="sibTrans" cxnId="{8FB2663A-4613-4846-BE7B-EA92F7ECE7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90F193-C7F4-4E6B-8D77-E1167087460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Continue to </a:t>
          </a:r>
          <a:r>
            <a:rPr lang="fr-FR" dirty="0" err="1"/>
            <a:t>improve</a:t>
          </a:r>
          <a:r>
            <a:rPr lang="fr-FR" dirty="0"/>
            <a:t> and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classifiers</a:t>
          </a:r>
          <a:r>
            <a:rPr lang="fr-FR" dirty="0"/>
            <a:t> to </a:t>
          </a:r>
          <a:r>
            <a:rPr lang="fr-FR" dirty="0" err="1"/>
            <a:t>reduce</a:t>
          </a:r>
          <a:r>
            <a:rPr lang="fr-FR" dirty="0"/>
            <a:t> </a:t>
          </a:r>
          <a:r>
            <a:rPr lang="fr-FR" dirty="0" err="1"/>
            <a:t>variabilities</a:t>
          </a:r>
          <a:endParaRPr lang="en-US" dirty="0"/>
        </a:p>
      </dgm:t>
    </dgm:pt>
    <dgm:pt modelId="{92C0C17C-2CA0-45C6-95A0-ACE4AF802186}" type="parTrans" cxnId="{A7819496-DED2-4421-863A-BDA9168AE09C}">
      <dgm:prSet/>
      <dgm:spPr/>
      <dgm:t>
        <a:bodyPr/>
        <a:lstStyle/>
        <a:p>
          <a:endParaRPr lang="en-US"/>
        </a:p>
      </dgm:t>
    </dgm:pt>
    <dgm:pt modelId="{DD832628-AE78-48CE-AB93-F011082A292B}" type="sibTrans" cxnId="{A7819496-DED2-4421-863A-BDA9168AE09C}">
      <dgm:prSet/>
      <dgm:spPr/>
      <dgm:t>
        <a:bodyPr/>
        <a:lstStyle/>
        <a:p>
          <a:endParaRPr lang="en-US"/>
        </a:p>
      </dgm:t>
    </dgm:pt>
    <dgm:pt modelId="{5981365E-9D0E-452F-AD2E-C0B9BCF9665F}" type="pres">
      <dgm:prSet presAssocID="{0E9214F6-8432-4E57-89E3-4AFE2B50BBE0}" presName="root" presStyleCnt="0">
        <dgm:presLayoutVars>
          <dgm:dir/>
          <dgm:resizeHandles val="exact"/>
        </dgm:presLayoutVars>
      </dgm:prSet>
      <dgm:spPr/>
    </dgm:pt>
    <dgm:pt modelId="{BED1697B-A7A8-4198-8E23-C229191B1637}" type="pres">
      <dgm:prSet presAssocID="{0E9214F6-8432-4E57-89E3-4AFE2B50BBE0}" presName="container" presStyleCnt="0">
        <dgm:presLayoutVars>
          <dgm:dir/>
          <dgm:resizeHandles val="exact"/>
        </dgm:presLayoutVars>
      </dgm:prSet>
      <dgm:spPr/>
    </dgm:pt>
    <dgm:pt modelId="{97038D43-457D-4E9D-9167-C7C4A72A3D2D}" type="pres">
      <dgm:prSet presAssocID="{6ACBF56E-8739-43CB-91A2-FD2F6D709788}" presName="compNode" presStyleCnt="0"/>
      <dgm:spPr/>
    </dgm:pt>
    <dgm:pt modelId="{2364E251-32FE-4243-A43C-2CF6C714F900}" type="pres">
      <dgm:prSet presAssocID="{6ACBF56E-8739-43CB-91A2-FD2F6D709788}" presName="iconBgRect" presStyleLbl="bgShp" presStyleIdx="0" presStyleCnt="4"/>
      <dgm:spPr/>
    </dgm:pt>
    <dgm:pt modelId="{21308032-B012-4B55-B4A4-C18A1F6B5872}" type="pres">
      <dgm:prSet presAssocID="{6ACBF56E-8739-43CB-91A2-FD2F6D70978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6BB5F24-808D-4AE5-A98B-F8B4ACE7582C}" type="pres">
      <dgm:prSet presAssocID="{6ACBF56E-8739-43CB-91A2-FD2F6D709788}" presName="spaceRect" presStyleCnt="0"/>
      <dgm:spPr/>
    </dgm:pt>
    <dgm:pt modelId="{AB51660A-9C0E-4F3B-836C-4805330EB99B}" type="pres">
      <dgm:prSet presAssocID="{6ACBF56E-8739-43CB-91A2-FD2F6D709788}" presName="textRect" presStyleLbl="revTx" presStyleIdx="0" presStyleCnt="4">
        <dgm:presLayoutVars>
          <dgm:chMax val="1"/>
          <dgm:chPref val="1"/>
        </dgm:presLayoutVars>
      </dgm:prSet>
      <dgm:spPr/>
    </dgm:pt>
    <dgm:pt modelId="{E339F76E-915B-4AE8-8CAE-D981ED897C66}" type="pres">
      <dgm:prSet presAssocID="{EA6873CA-8F30-4F1C-B699-F23A62E36E77}" presName="sibTrans" presStyleLbl="sibTrans2D1" presStyleIdx="0" presStyleCnt="0"/>
      <dgm:spPr/>
    </dgm:pt>
    <dgm:pt modelId="{F7D36E17-BBA3-43F0-AAB5-6E391BAD2EFB}" type="pres">
      <dgm:prSet presAssocID="{FE0CF789-EDC3-4781-9067-5FA20984AA44}" presName="compNode" presStyleCnt="0"/>
      <dgm:spPr/>
    </dgm:pt>
    <dgm:pt modelId="{5E667167-A6A9-45EC-A998-6781175E3BE5}" type="pres">
      <dgm:prSet presAssocID="{FE0CF789-EDC3-4781-9067-5FA20984AA44}" presName="iconBgRect" presStyleLbl="bgShp" presStyleIdx="1" presStyleCnt="4"/>
      <dgm:spPr/>
    </dgm:pt>
    <dgm:pt modelId="{0994E1FF-3CD0-4F44-B7AC-B97AB6970C3D}" type="pres">
      <dgm:prSet presAssocID="{FE0CF789-EDC3-4781-9067-5FA20984AA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D62CD471-EB02-43B8-8354-4B7C46790CE0}" type="pres">
      <dgm:prSet presAssocID="{FE0CF789-EDC3-4781-9067-5FA20984AA44}" presName="spaceRect" presStyleCnt="0"/>
      <dgm:spPr/>
    </dgm:pt>
    <dgm:pt modelId="{BD290E6A-87D2-48F6-A550-C53BAA806862}" type="pres">
      <dgm:prSet presAssocID="{FE0CF789-EDC3-4781-9067-5FA20984AA44}" presName="textRect" presStyleLbl="revTx" presStyleIdx="1" presStyleCnt="4">
        <dgm:presLayoutVars>
          <dgm:chMax val="1"/>
          <dgm:chPref val="1"/>
        </dgm:presLayoutVars>
      </dgm:prSet>
      <dgm:spPr/>
    </dgm:pt>
    <dgm:pt modelId="{5F3DA3CF-7DC1-43A4-A8B6-05EA6DCAC92F}" type="pres">
      <dgm:prSet presAssocID="{12F11951-DAFD-4B8A-AF84-05D0B7005FC1}" presName="sibTrans" presStyleLbl="sibTrans2D1" presStyleIdx="0" presStyleCnt="0"/>
      <dgm:spPr/>
    </dgm:pt>
    <dgm:pt modelId="{874B3BA3-027E-4851-9F35-06641F6C0E98}" type="pres">
      <dgm:prSet presAssocID="{67F2366D-375A-43D7-844F-97D093C63988}" presName="compNode" presStyleCnt="0"/>
      <dgm:spPr/>
    </dgm:pt>
    <dgm:pt modelId="{F1406EF0-CB41-4F6F-9936-379A6022201D}" type="pres">
      <dgm:prSet presAssocID="{67F2366D-375A-43D7-844F-97D093C63988}" presName="iconBgRect" presStyleLbl="bgShp" presStyleIdx="2" presStyleCnt="4"/>
      <dgm:spPr/>
    </dgm:pt>
    <dgm:pt modelId="{3395D70A-3BB7-4845-B325-4E19144F6F37}" type="pres">
      <dgm:prSet presAssocID="{67F2366D-375A-43D7-844F-97D093C639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ques"/>
        </a:ext>
      </dgm:extLst>
    </dgm:pt>
    <dgm:pt modelId="{DFF017A2-9F6B-40FB-B158-40565BD2C07B}" type="pres">
      <dgm:prSet presAssocID="{67F2366D-375A-43D7-844F-97D093C63988}" presName="spaceRect" presStyleCnt="0"/>
      <dgm:spPr/>
    </dgm:pt>
    <dgm:pt modelId="{774CE006-4EFD-44C8-A0FC-BE23B7A415E7}" type="pres">
      <dgm:prSet presAssocID="{67F2366D-375A-43D7-844F-97D093C63988}" presName="textRect" presStyleLbl="revTx" presStyleIdx="2" presStyleCnt="4">
        <dgm:presLayoutVars>
          <dgm:chMax val="1"/>
          <dgm:chPref val="1"/>
        </dgm:presLayoutVars>
      </dgm:prSet>
      <dgm:spPr/>
    </dgm:pt>
    <dgm:pt modelId="{EA81C02D-02F5-4F7A-A615-75E2131C86F9}" type="pres">
      <dgm:prSet presAssocID="{248571CA-EA3E-4449-ABFD-5A23E25DA445}" presName="sibTrans" presStyleLbl="sibTrans2D1" presStyleIdx="0" presStyleCnt="0"/>
      <dgm:spPr/>
    </dgm:pt>
    <dgm:pt modelId="{71E53AD6-9BB2-4C33-9E48-13A3C41552CA}" type="pres">
      <dgm:prSet presAssocID="{7490F193-C7F4-4E6B-8D77-E11670874602}" presName="compNode" presStyleCnt="0"/>
      <dgm:spPr/>
    </dgm:pt>
    <dgm:pt modelId="{8755DB24-993A-4382-950E-28840B9032F9}" type="pres">
      <dgm:prSet presAssocID="{7490F193-C7F4-4E6B-8D77-E11670874602}" presName="iconBgRect" presStyleLbl="bgShp" presStyleIdx="3" presStyleCnt="4"/>
      <dgm:spPr/>
    </dgm:pt>
    <dgm:pt modelId="{0798BF7A-49E1-469D-AF28-A44B0C51B7E7}" type="pres">
      <dgm:prSet presAssocID="{7490F193-C7F4-4E6B-8D77-E116708746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37CD156-19ED-4F9B-BBC4-7C9D00C81625}" type="pres">
      <dgm:prSet presAssocID="{7490F193-C7F4-4E6B-8D77-E11670874602}" presName="spaceRect" presStyleCnt="0"/>
      <dgm:spPr/>
    </dgm:pt>
    <dgm:pt modelId="{1D6C7728-FE55-452F-959E-17863AFC17DA}" type="pres">
      <dgm:prSet presAssocID="{7490F193-C7F4-4E6B-8D77-E116708746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9D73600-5C5B-47B6-B591-A373A96524D8}" type="presOf" srcId="{67F2366D-375A-43D7-844F-97D093C63988}" destId="{774CE006-4EFD-44C8-A0FC-BE23B7A415E7}" srcOrd="0" destOrd="0" presId="urn:microsoft.com/office/officeart/2018/2/layout/IconCircleList"/>
    <dgm:cxn modelId="{97070517-9AAA-4A48-8C53-00DFA57CA27A}" type="presOf" srcId="{FE0CF789-EDC3-4781-9067-5FA20984AA44}" destId="{BD290E6A-87D2-48F6-A550-C53BAA806862}" srcOrd="0" destOrd="0" presId="urn:microsoft.com/office/officeart/2018/2/layout/IconCircleList"/>
    <dgm:cxn modelId="{1F49E133-F942-4413-B859-F41283DB4BFC}" srcId="{0E9214F6-8432-4E57-89E3-4AFE2B50BBE0}" destId="{6ACBF56E-8739-43CB-91A2-FD2F6D709788}" srcOrd="0" destOrd="0" parTransId="{F7925E07-F9D1-4845-89E3-B520BEB7BD89}" sibTransId="{EA6873CA-8F30-4F1C-B699-F23A62E36E77}"/>
    <dgm:cxn modelId="{8FB2663A-4613-4846-BE7B-EA92F7ECE7AC}" srcId="{0E9214F6-8432-4E57-89E3-4AFE2B50BBE0}" destId="{67F2366D-375A-43D7-844F-97D093C63988}" srcOrd="2" destOrd="0" parTransId="{551B1812-0DFE-425B-A33A-09373B2325E9}" sibTransId="{248571CA-EA3E-4449-ABFD-5A23E25DA445}"/>
    <dgm:cxn modelId="{52FCAE5D-4A0A-4D4B-A9F9-4BC930D0ADB0}" type="presOf" srcId="{EA6873CA-8F30-4F1C-B699-F23A62E36E77}" destId="{E339F76E-915B-4AE8-8CAE-D981ED897C66}" srcOrd="0" destOrd="0" presId="urn:microsoft.com/office/officeart/2018/2/layout/IconCircleList"/>
    <dgm:cxn modelId="{A80DDC6E-CF62-407C-B8D0-C6BF82920AF0}" srcId="{0E9214F6-8432-4E57-89E3-4AFE2B50BBE0}" destId="{FE0CF789-EDC3-4781-9067-5FA20984AA44}" srcOrd="1" destOrd="0" parTransId="{8E9822DD-0FE9-4AC4-982E-EB94AC81012F}" sibTransId="{12F11951-DAFD-4B8A-AF84-05D0B7005FC1}"/>
    <dgm:cxn modelId="{D07E0275-A28C-4E1A-820F-00CD9852662A}" type="presOf" srcId="{7490F193-C7F4-4E6B-8D77-E11670874602}" destId="{1D6C7728-FE55-452F-959E-17863AFC17DA}" srcOrd="0" destOrd="0" presId="urn:microsoft.com/office/officeart/2018/2/layout/IconCircleList"/>
    <dgm:cxn modelId="{A7819496-DED2-4421-863A-BDA9168AE09C}" srcId="{0E9214F6-8432-4E57-89E3-4AFE2B50BBE0}" destId="{7490F193-C7F4-4E6B-8D77-E11670874602}" srcOrd="3" destOrd="0" parTransId="{92C0C17C-2CA0-45C6-95A0-ACE4AF802186}" sibTransId="{DD832628-AE78-48CE-AB93-F011082A292B}"/>
    <dgm:cxn modelId="{67DE879B-2967-44C5-AFFC-3002CE4E46B4}" type="presOf" srcId="{0E9214F6-8432-4E57-89E3-4AFE2B50BBE0}" destId="{5981365E-9D0E-452F-AD2E-C0B9BCF9665F}" srcOrd="0" destOrd="0" presId="urn:microsoft.com/office/officeart/2018/2/layout/IconCircleList"/>
    <dgm:cxn modelId="{5DB8579F-FA04-48E6-8905-F76366E7AEB8}" type="presOf" srcId="{248571CA-EA3E-4449-ABFD-5A23E25DA445}" destId="{EA81C02D-02F5-4F7A-A615-75E2131C86F9}" srcOrd="0" destOrd="0" presId="urn:microsoft.com/office/officeart/2018/2/layout/IconCircleList"/>
    <dgm:cxn modelId="{CEB488B3-951C-4B9E-B690-72C3F5C3B5A5}" type="presOf" srcId="{12F11951-DAFD-4B8A-AF84-05D0B7005FC1}" destId="{5F3DA3CF-7DC1-43A4-A8B6-05EA6DCAC92F}" srcOrd="0" destOrd="0" presId="urn:microsoft.com/office/officeart/2018/2/layout/IconCircleList"/>
    <dgm:cxn modelId="{9768D5BB-07CF-47A9-A02D-CDB5E72A48BA}" type="presOf" srcId="{6ACBF56E-8739-43CB-91A2-FD2F6D709788}" destId="{AB51660A-9C0E-4F3B-836C-4805330EB99B}" srcOrd="0" destOrd="0" presId="urn:microsoft.com/office/officeart/2018/2/layout/IconCircleList"/>
    <dgm:cxn modelId="{90CC42AC-8D11-42D8-95E8-9DBAAFFD6EE7}" type="presParOf" srcId="{5981365E-9D0E-452F-AD2E-C0B9BCF9665F}" destId="{BED1697B-A7A8-4198-8E23-C229191B1637}" srcOrd="0" destOrd="0" presId="urn:microsoft.com/office/officeart/2018/2/layout/IconCircleList"/>
    <dgm:cxn modelId="{A950DAD3-9136-40B8-8EE9-DACE4E332C8F}" type="presParOf" srcId="{BED1697B-A7A8-4198-8E23-C229191B1637}" destId="{97038D43-457D-4E9D-9167-C7C4A72A3D2D}" srcOrd="0" destOrd="0" presId="urn:microsoft.com/office/officeart/2018/2/layout/IconCircleList"/>
    <dgm:cxn modelId="{15FB60F9-00B4-4E82-AC52-D539C1347998}" type="presParOf" srcId="{97038D43-457D-4E9D-9167-C7C4A72A3D2D}" destId="{2364E251-32FE-4243-A43C-2CF6C714F900}" srcOrd="0" destOrd="0" presId="urn:microsoft.com/office/officeart/2018/2/layout/IconCircleList"/>
    <dgm:cxn modelId="{83F15E71-0FB0-40EE-9A75-32D02DFD84C0}" type="presParOf" srcId="{97038D43-457D-4E9D-9167-C7C4A72A3D2D}" destId="{21308032-B012-4B55-B4A4-C18A1F6B5872}" srcOrd="1" destOrd="0" presId="urn:microsoft.com/office/officeart/2018/2/layout/IconCircleList"/>
    <dgm:cxn modelId="{9A0ACB9C-D4DA-40A9-9352-75705CCCB500}" type="presParOf" srcId="{97038D43-457D-4E9D-9167-C7C4A72A3D2D}" destId="{06BB5F24-808D-4AE5-A98B-F8B4ACE7582C}" srcOrd="2" destOrd="0" presId="urn:microsoft.com/office/officeart/2018/2/layout/IconCircleList"/>
    <dgm:cxn modelId="{BD086DCE-8B5B-4E6E-A6A4-B2B7578AF753}" type="presParOf" srcId="{97038D43-457D-4E9D-9167-C7C4A72A3D2D}" destId="{AB51660A-9C0E-4F3B-836C-4805330EB99B}" srcOrd="3" destOrd="0" presId="urn:microsoft.com/office/officeart/2018/2/layout/IconCircleList"/>
    <dgm:cxn modelId="{8A911150-95B6-4D46-9E3B-D802571FDE9B}" type="presParOf" srcId="{BED1697B-A7A8-4198-8E23-C229191B1637}" destId="{E339F76E-915B-4AE8-8CAE-D981ED897C66}" srcOrd="1" destOrd="0" presId="urn:microsoft.com/office/officeart/2018/2/layout/IconCircleList"/>
    <dgm:cxn modelId="{47C8CE3E-54B5-46A0-AE0A-281904206830}" type="presParOf" srcId="{BED1697B-A7A8-4198-8E23-C229191B1637}" destId="{F7D36E17-BBA3-43F0-AAB5-6E391BAD2EFB}" srcOrd="2" destOrd="0" presId="urn:microsoft.com/office/officeart/2018/2/layout/IconCircleList"/>
    <dgm:cxn modelId="{26474BF1-3F32-440D-889E-337FD5D6D252}" type="presParOf" srcId="{F7D36E17-BBA3-43F0-AAB5-6E391BAD2EFB}" destId="{5E667167-A6A9-45EC-A998-6781175E3BE5}" srcOrd="0" destOrd="0" presId="urn:microsoft.com/office/officeart/2018/2/layout/IconCircleList"/>
    <dgm:cxn modelId="{E5280A33-1992-490B-93FA-166A9D8AF4EA}" type="presParOf" srcId="{F7D36E17-BBA3-43F0-AAB5-6E391BAD2EFB}" destId="{0994E1FF-3CD0-4F44-B7AC-B97AB6970C3D}" srcOrd="1" destOrd="0" presId="urn:microsoft.com/office/officeart/2018/2/layout/IconCircleList"/>
    <dgm:cxn modelId="{19F1080C-0F15-40B5-85AD-DAFDC8D9A8C0}" type="presParOf" srcId="{F7D36E17-BBA3-43F0-AAB5-6E391BAD2EFB}" destId="{D62CD471-EB02-43B8-8354-4B7C46790CE0}" srcOrd="2" destOrd="0" presId="urn:microsoft.com/office/officeart/2018/2/layout/IconCircleList"/>
    <dgm:cxn modelId="{A22184D0-41C3-4851-B75D-DC7C367865C8}" type="presParOf" srcId="{F7D36E17-BBA3-43F0-AAB5-6E391BAD2EFB}" destId="{BD290E6A-87D2-48F6-A550-C53BAA806862}" srcOrd="3" destOrd="0" presId="urn:microsoft.com/office/officeart/2018/2/layout/IconCircleList"/>
    <dgm:cxn modelId="{B2457E68-1C9D-4868-A960-47231EF2D1BA}" type="presParOf" srcId="{BED1697B-A7A8-4198-8E23-C229191B1637}" destId="{5F3DA3CF-7DC1-43A4-A8B6-05EA6DCAC92F}" srcOrd="3" destOrd="0" presId="urn:microsoft.com/office/officeart/2018/2/layout/IconCircleList"/>
    <dgm:cxn modelId="{1D5D2376-8F69-4B18-850B-A5177C3545B0}" type="presParOf" srcId="{BED1697B-A7A8-4198-8E23-C229191B1637}" destId="{874B3BA3-027E-4851-9F35-06641F6C0E98}" srcOrd="4" destOrd="0" presId="urn:microsoft.com/office/officeart/2018/2/layout/IconCircleList"/>
    <dgm:cxn modelId="{C3E4C413-BCD6-49F8-A753-23B56A744685}" type="presParOf" srcId="{874B3BA3-027E-4851-9F35-06641F6C0E98}" destId="{F1406EF0-CB41-4F6F-9936-379A6022201D}" srcOrd="0" destOrd="0" presId="urn:microsoft.com/office/officeart/2018/2/layout/IconCircleList"/>
    <dgm:cxn modelId="{CFF1D446-A219-41CD-9964-4D15DD6C3194}" type="presParOf" srcId="{874B3BA3-027E-4851-9F35-06641F6C0E98}" destId="{3395D70A-3BB7-4845-B325-4E19144F6F37}" srcOrd="1" destOrd="0" presId="urn:microsoft.com/office/officeart/2018/2/layout/IconCircleList"/>
    <dgm:cxn modelId="{DF404872-F973-4D86-B51F-4C0AE1718E29}" type="presParOf" srcId="{874B3BA3-027E-4851-9F35-06641F6C0E98}" destId="{DFF017A2-9F6B-40FB-B158-40565BD2C07B}" srcOrd="2" destOrd="0" presId="urn:microsoft.com/office/officeart/2018/2/layout/IconCircleList"/>
    <dgm:cxn modelId="{BF39DF02-FEEB-4915-B88C-7226A8537D30}" type="presParOf" srcId="{874B3BA3-027E-4851-9F35-06641F6C0E98}" destId="{774CE006-4EFD-44C8-A0FC-BE23B7A415E7}" srcOrd="3" destOrd="0" presId="urn:microsoft.com/office/officeart/2018/2/layout/IconCircleList"/>
    <dgm:cxn modelId="{DFD02E84-3AC9-4452-AFEA-556998D922E8}" type="presParOf" srcId="{BED1697B-A7A8-4198-8E23-C229191B1637}" destId="{EA81C02D-02F5-4F7A-A615-75E2131C86F9}" srcOrd="5" destOrd="0" presId="urn:microsoft.com/office/officeart/2018/2/layout/IconCircleList"/>
    <dgm:cxn modelId="{549EFB76-6F07-46F3-B1B6-08D82D0CD58E}" type="presParOf" srcId="{BED1697B-A7A8-4198-8E23-C229191B1637}" destId="{71E53AD6-9BB2-4C33-9E48-13A3C41552CA}" srcOrd="6" destOrd="0" presId="urn:microsoft.com/office/officeart/2018/2/layout/IconCircleList"/>
    <dgm:cxn modelId="{7235EF39-8A2D-4FD5-BF1C-45319B081F4D}" type="presParOf" srcId="{71E53AD6-9BB2-4C33-9E48-13A3C41552CA}" destId="{8755DB24-993A-4382-950E-28840B9032F9}" srcOrd="0" destOrd="0" presId="urn:microsoft.com/office/officeart/2018/2/layout/IconCircleList"/>
    <dgm:cxn modelId="{12A90694-6E5C-4C67-92BA-1DABE71234FD}" type="presParOf" srcId="{71E53AD6-9BB2-4C33-9E48-13A3C41552CA}" destId="{0798BF7A-49E1-469D-AF28-A44B0C51B7E7}" srcOrd="1" destOrd="0" presId="urn:microsoft.com/office/officeart/2018/2/layout/IconCircleList"/>
    <dgm:cxn modelId="{86236C11-2FFE-4440-A5E1-1EA25FFC8DDD}" type="presParOf" srcId="{71E53AD6-9BB2-4C33-9E48-13A3C41552CA}" destId="{637CD156-19ED-4F9B-BBC4-7C9D00C81625}" srcOrd="2" destOrd="0" presId="urn:microsoft.com/office/officeart/2018/2/layout/IconCircleList"/>
    <dgm:cxn modelId="{8E2280DF-3D72-4BB9-9996-D495BA014F68}" type="presParOf" srcId="{71E53AD6-9BB2-4C33-9E48-13A3C41552CA}" destId="{1D6C7728-FE55-452F-959E-17863AFC17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CD4FE-A542-4F5F-BB3E-0EB8FA2B2AC2}">
      <dsp:nvSpPr>
        <dsp:cNvPr id="0" name=""/>
        <dsp:cNvSpPr/>
      </dsp:nvSpPr>
      <dsp:spPr>
        <a:xfrm>
          <a:off x="704911" y="510931"/>
          <a:ext cx="647841" cy="647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347E1-0BF3-473C-A6C1-5A4490AE8B5C}">
      <dsp:nvSpPr>
        <dsp:cNvPr id="0" name=""/>
        <dsp:cNvSpPr/>
      </dsp:nvSpPr>
      <dsp:spPr>
        <a:xfrm>
          <a:off x="309008" y="1419853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What</a:t>
          </a:r>
          <a:r>
            <a:rPr lang="fr-FR" sz="1700" kern="1200" dirty="0"/>
            <a:t> </a:t>
          </a:r>
          <a:r>
            <a:rPr lang="fr-FR" sz="1700" kern="1200" dirty="0" err="1"/>
            <a:t>is</a:t>
          </a:r>
          <a:r>
            <a:rPr lang="fr-FR" sz="1700" kern="1200" dirty="0"/>
            <a:t> a BCI ?</a:t>
          </a:r>
          <a:endParaRPr lang="en-US" sz="1700" kern="1200" dirty="0"/>
        </a:p>
      </dsp:txBody>
      <dsp:txXfrm>
        <a:off x="309008" y="1419853"/>
        <a:ext cx="1439648" cy="575859"/>
      </dsp:txXfrm>
    </dsp:sp>
    <dsp:sp modelId="{DAE2168E-CD8C-43E1-9426-8971262A391E}">
      <dsp:nvSpPr>
        <dsp:cNvPr id="0" name=""/>
        <dsp:cNvSpPr/>
      </dsp:nvSpPr>
      <dsp:spPr>
        <a:xfrm>
          <a:off x="4133861" y="406525"/>
          <a:ext cx="647841" cy="647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1D8E3-6E91-4D09-B5E2-C866691F1BA7}">
      <dsp:nvSpPr>
        <dsp:cNvPr id="0" name=""/>
        <dsp:cNvSpPr/>
      </dsp:nvSpPr>
      <dsp:spPr>
        <a:xfrm>
          <a:off x="3737948" y="131544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Problem</a:t>
          </a:r>
          <a:r>
            <a:rPr lang="fr-FR" sz="1700" kern="1200" dirty="0"/>
            <a:t> of </a:t>
          </a:r>
          <a:r>
            <a:rPr lang="fr-FR" sz="1700" kern="1200" dirty="0" err="1"/>
            <a:t>variability</a:t>
          </a:r>
          <a:r>
            <a:rPr lang="fr-FR" sz="1700" kern="1200" dirty="0"/>
            <a:t> in BCI</a:t>
          </a:r>
          <a:endParaRPr lang="en-US" sz="1700" kern="1200" dirty="0"/>
        </a:p>
      </dsp:txBody>
      <dsp:txXfrm>
        <a:off x="3737948" y="1315444"/>
        <a:ext cx="1439648" cy="575859"/>
      </dsp:txXfrm>
    </dsp:sp>
    <dsp:sp modelId="{EAF455E2-872B-4A06-AD03-1A8576423C45}">
      <dsp:nvSpPr>
        <dsp:cNvPr id="0" name=""/>
        <dsp:cNvSpPr/>
      </dsp:nvSpPr>
      <dsp:spPr>
        <a:xfrm>
          <a:off x="2401520" y="470279"/>
          <a:ext cx="647841" cy="647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13DBF-B6DE-43D6-BAD2-B6932FC01BB8}">
      <dsp:nvSpPr>
        <dsp:cNvPr id="0" name=""/>
        <dsp:cNvSpPr/>
      </dsp:nvSpPr>
      <dsp:spPr>
        <a:xfrm>
          <a:off x="2005634" y="1379203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CVEP</a:t>
          </a:r>
          <a:endParaRPr lang="en-US" sz="1700" kern="1200" dirty="0"/>
        </a:p>
      </dsp:txBody>
      <dsp:txXfrm>
        <a:off x="2005634" y="1379203"/>
        <a:ext cx="1439648" cy="575859"/>
      </dsp:txXfrm>
    </dsp:sp>
    <dsp:sp modelId="{D9346286-F98E-44F6-BECA-95335B8AFF73}">
      <dsp:nvSpPr>
        <dsp:cNvPr id="0" name=""/>
        <dsp:cNvSpPr/>
      </dsp:nvSpPr>
      <dsp:spPr>
        <a:xfrm>
          <a:off x="5779672" y="510931"/>
          <a:ext cx="647841" cy="6478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88BF2-420F-4D4A-AA11-23EB3E4D2C6F}">
      <dsp:nvSpPr>
        <dsp:cNvPr id="0" name=""/>
        <dsp:cNvSpPr/>
      </dsp:nvSpPr>
      <dsp:spPr>
        <a:xfrm>
          <a:off x="5383769" y="1419853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What I did ? </a:t>
          </a:r>
          <a:endParaRPr lang="en-US" sz="1700" kern="1200"/>
        </a:p>
      </dsp:txBody>
      <dsp:txXfrm>
        <a:off x="5383769" y="1419853"/>
        <a:ext cx="1439648" cy="575859"/>
      </dsp:txXfrm>
    </dsp:sp>
    <dsp:sp modelId="{AC76D5D3-B47F-4B10-AFFD-D7DBF8D515A5}">
      <dsp:nvSpPr>
        <dsp:cNvPr id="0" name=""/>
        <dsp:cNvSpPr/>
      </dsp:nvSpPr>
      <dsp:spPr>
        <a:xfrm>
          <a:off x="7471259" y="510931"/>
          <a:ext cx="647841" cy="6478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0A7DB-1A7A-4F50-8A03-86F16441E3D9}">
      <dsp:nvSpPr>
        <dsp:cNvPr id="0" name=""/>
        <dsp:cNvSpPr/>
      </dsp:nvSpPr>
      <dsp:spPr>
        <a:xfrm>
          <a:off x="7075356" y="1419853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Future direction</a:t>
          </a:r>
          <a:endParaRPr lang="en-US" sz="1700" kern="1200"/>
        </a:p>
      </dsp:txBody>
      <dsp:txXfrm>
        <a:off x="7075356" y="1419853"/>
        <a:ext cx="1439648" cy="575859"/>
      </dsp:txXfrm>
    </dsp:sp>
    <dsp:sp modelId="{6E41AB84-CD6C-4D8D-AAB6-A4752F56C958}">
      <dsp:nvSpPr>
        <dsp:cNvPr id="0" name=""/>
        <dsp:cNvSpPr/>
      </dsp:nvSpPr>
      <dsp:spPr>
        <a:xfrm>
          <a:off x="9162846" y="510931"/>
          <a:ext cx="647841" cy="6478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54ACD-81B6-46FC-B19B-442EDEB22810}">
      <dsp:nvSpPr>
        <dsp:cNvPr id="0" name=""/>
        <dsp:cNvSpPr/>
      </dsp:nvSpPr>
      <dsp:spPr>
        <a:xfrm>
          <a:off x="8766943" y="1419853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Formations / </a:t>
          </a:r>
          <a:r>
            <a:rPr lang="fr-FR" sz="1700" kern="1200" dirty="0" err="1"/>
            <a:t>Conference</a:t>
          </a:r>
          <a:endParaRPr lang="en-US" sz="1700" kern="1200" dirty="0"/>
        </a:p>
      </dsp:txBody>
      <dsp:txXfrm>
        <a:off x="8766943" y="1419853"/>
        <a:ext cx="1439648" cy="575859"/>
      </dsp:txXfrm>
    </dsp:sp>
    <dsp:sp modelId="{233ABAEE-F272-430F-A2E1-0ED078A3154D}">
      <dsp:nvSpPr>
        <dsp:cNvPr id="0" name=""/>
        <dsp:cNvSpPr/>
      </dsp:nvSpPr>
      <dsp:spPr>
        <a:xfrm>
          <a:off x="4933879" y="2355625"/>
          <a:ext cx="647841" cy="64784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7C795-1734-49A0-A9F0-7AFC758BB605}">
      <dsp:nvSpPr>
        <dsp:cNvPr id="0" name=""/>
        <dsp:cNvSpPr/>
      </dsp:nvSpPr>
      <dsp:spPr>
        <a:xfrm>
          <a:off x="4537975" y="3264547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Conclusion</a:t>
          </a:r>
          <a:endParaRPr lang="en-US" sz="1700" kern="1200"/>
        </a:p>
      </dsp:txBody>
      <dsp:txXfrm>
        <a:off x="4537975" y="3264547"/>
        <a:ext cx="1439648" cy="575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256D3-3FA4-4370-8C8A-6AFC75266420}">
      <dsp:nvSpPr>
        <dsp:cNvPr id="0" name=""/>
        <dsp:cNvSpPr/>
      </dsp:nvSpPr>
      <dsp:spPr>
        <a:xfrm>
          <a:off x="130675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03ED9-72CA-4894-A002-802CD84A8F3C}">
      <dsp:nvSpPr>
        <dsp:cNvPr id="0" name=""/>
        <dsp:cNvSpPr/>
      </dsp:nvSpPr>
      <dsp:spPr>
        <a:xfrm>
          <a:off x="544052" y="413377"/>
          <a:ext cx="1697021" cy="1697021"/>
        </a:xfrm>
        <a:prstGeom prst="roundRect">
          <a:avLst/>
        </a:prstGeom>
        <a:solidFill>
          <a:srgbClr val="0066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Few flashes per second (around 3Hz)</a:t>
          </a:r>
          <a:endParaRPr lang="en-US" sz="2200" kern="1200"/>
        </a:p>
      </dsp:txBody>
      <dsp:txXfrm>
        <a:off x="626894" y="496219"/>
        <a:ext cx="1531337" cy="1531337"/>
      </dsp:txXfrm>
    </dsp:sp>
    <dsp:sp modelId="{AEA3C1CB-A041-4A53-800D-4D563E9AA4AA}">
      <dsp:nvSpPr>
        <dsp:cNvPr id="0" name=""/>
        <dsp:cNvSpPr/>
      </dsp:nvSpPr>
      <dsp:spPr>
        <a:xfrm>
          <a:off x="2371614" y="413377"/>
          <a:ext cx="1697021" cy="1697021"/>
        </a:xfrm>
        <a:prstGeom prst="roundRect">
          <a:avLst/>
        </a:prstGeom>
        <a:solidFill>
          <a:srgbClr val="0066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Allows bitwise decoding</a:t>
          </a:r>
          <a:endParaRPr lang="en-US" sz="2200" kern="1200"/>
        </a:p>
      </dsp:txBody>
      <dsp:txXfrm>
        <a:off x="2454456" y="496219"/>
        <a:ext cx="1531337" cy="1531337"/>
      </dsp:txXfrm>
    </dsp:sp>
    <dsp:sp modelId="{DFD00781-08AB-4F80-81D5-4AB4ACF266E6}">
      <dsp:nvSpPr>
        <dsp:cNvPr id="0" name=""/>
        <dsp:cNvSpPr/>
      </dsp:nvSpPr>
      <dsp:spPr>
        <a:xfrm>
          <a:off x="544052" y="2240939"/>
          <a:ext cx="1697021" cy="1697021"/>
        </a:xfrm>
        <a:prstGeom prst="roundRect">
          <a:avLst/>
        </a:prstGeom>
        <a:solidFill>
          <a:srgbClr val="0066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Strong response</a:t>
          </a:r>
          <a:endParaRPr lang="en-US" sz="2200" kern="1200"/>
        </a:p>
      </dsp:txBody>
      <dsp:txXfrm>
        <a:off x="626894" y="2323781"/>
        <a:ext cx="1531337" cy="1531337"/>
      </dsp:txXfrm>
    </dsp:sp>
    <dsp:sp modelId="{B3FDFDBC-3C67-4174-99A0-428D57C4E24D}">
      <dsp:nvSpPr>
        <dsp:cNvPr id="0" name=""/>
        <dsp:cNvSpPr/>
      </dsp:nvSpPr>
      <dsp:spPr>
        <a:xfrm>
          <a:off x="2371614" y="2240939"/>
          <a:ext cx="1697021" cy="1697021"/>
        </a:xfrm>
        <a:prstGeom prst="roundRect">
          <a:avLst/>
        </a:prstGeom>
        <a:solidFill>
          <a:srgbClr val="0066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Better SNR</a:t>
          </a:r>
          <a:endParaRPr lang="en-US" sz="2200" kern="1200"/>
        </a:p>
      </dsp:txBody>
      <dsp:txXfrm>
        <a:off x="2454456" y="2323781"/>
        <a:ext cx="1531337" cy="153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75FF0-9B68-4E99-912A-89DF30AB68AC}">
      <dsp:nvSpPr>
        <dsp:cNvPr id="0" name=""/>
        <dsp:cNvSpPr/>
      </dsp:nvSpPr>
      <dsp:spPr>
        <a:xfrm>
          <a:off x="1171944" y="522204"/>
          <a:ext cx="4427681" cy="4427681"/>
        </a:xfrm>
        <a:prstGeom prst="pie">
          <a:avLst>
            <a:gd name="adj1" fmla="val 16200000"/>
            <a:gd name="adj2" fmla="val 2052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Leave</a:t>
          </a:r>
          <a:r>
            <a:rPr lang="fr-FR" sz="2300" kern="1200" dirty="0"/>
            <a:t> one out of all (LOO)</a:t>
          </a:r>
        </a:p>
      </dsp:txBody>
      <dsp:txXfrm>
        <a:off x="3441658" y="1183721"/>
        <a:ext cx="1502248" cy="1027854"/>
      </dsp:txXfrm>
    </dsp:sp>
    <dsp:sp modelId="{1FA8E4E4-D181-4346-986F-9AB68EE25BF0}">
      <dsp:nvSpPr>
        <dsp:cNvPr id="0" name=""/>
        <dsp:cNvSpPr/>
      </dsp:nvSpPr>
      <dsp:spPr>
        <a:xfrm>
          <a:off x="1172077" y="528422"/>
          <a:ext cx="4427681" cy="4427681"/>
        </a:xfrm>
        <a:prstGeom prst="pie">
          <a:avLst>
            <a:gd name="adj1" fmla="val 20520000"/>
            <a:gd name="adj2" fmla="val 324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Classifier adaptation</a:t>
          </a:r>
        </a:p>
      </dsp:txBody>
      <dsp:txXfrm>
        <a:off x="4065883" y="2531421"/>
        <a:ext cx="1317762" cy="1112191"/>
      </dsp:txXfrm>
    </dsp:sp>
    <dsp:sp modelId="{5A9C064E-7630-41BD-80BC-ABA0F00EE021}">
      <dsp:nvSpPr>
        <dsp:cNvPr id="0" name=""/>
        <dsp:cNvSpPr/>
      </dsp:nvSpPr>
      <dsp:spPr>
        <a:xfrm>
          <a:off x="1172077" y="528422"/>
          <a:ext cx="4427681" cy="4427681"/>
        </a:xfrm>
        <a:prstGeom prst="pie">
          <a:avLst>
            <a:gd name="adj1" fmla="val 3240000"/>
            <a:gd name="adj2" fmla="val 756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Features</a:t>
          </a:r>
          <a:r>
            <a:rPr lang="fr-FR" sz="2300" kern="1200" dirty="0"/>
            <a:t> adaptation</a:t>
          </a:r>
        </a:p>
      </dsp:txBody>
      <dsp:txXfrm>
        <a:off x="2595260" y="3849183"/>
        <a:ext cx="1581314" cy="948788"/>
      </dsp:txXfrm>
    </dsp:sp>
    <dsp:sp modelId="{0BD5B2C8-3160-4018-A857-0B0F566F1C89}">
      <dsp:nvSpPr>
        <dsp:cNvPr id="0" name=""/>
        <dsp:cNvSpPr/>
      </dsp:nvSpPr>
      <dsp:spPr>
        <a:xfrm>
          <a:off x="1172077" y="528422"/>
          <a:ext cx="4427681" cy="4427681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Latent </a:t>
          </a:r>
          <a:r>
            <a:rPr lang="fr-FR" sz="2300" kern="1200" dirty="0" err="1"/>
            <a:t>tranfer</a:t>
          </a:r>
          <a:r>
            <a:rPr lang="fr-FR" sz="2300" kern="1200" dirty="0"/>
            <a:t> </a:t>
          </a:r>
          <a:r>
            <a:rPr lang="fr-FR" sz="2300" kern="1200" dirty="0" err="1"/>
            <a:t>learning</a:t>
          </a:r>
          <a:endParaRPr lang="fr-FR" sz="2300" kern="1200" dirty="0"/>
        </a:p>
      </dsp:txBody>
      <dsp:txXfrm>
        <a:off x="1382919" y="2531421"/>
        <a:ext cx="1317762" cy="1112191"/>
      </dsp:txXfrm>
    </dsp:sp>
    <dsp:sp modelId="{78978942-1BD1-437B-9E9B-55FD6F1C4E2E}">
      <dsp:nvSpPr>
        <dsp:cNvPr id="0" name=""/>
        <dsp:cNvSpPr/>
      </dsp:nvSpPr>
      <dsp:spPr>
        <a:xfrm>
          <a:off x="1172077" y="528422"/>
          <a:ext cx="4427681" cy="4427681"/>
        </a:xfrm>
        <a:prstGeom prst="pie">
          <a:avLst>
            <a:gd name="adj1" fmla="val 11880000"/>
            <a:gd name="adj2" fmla="val 16200000"/>
          </a:avLst>
        </a:prstGeom>
        <a:solidFill>
          <a:srgbClr val="0066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Optimal transport</a:t>
          </a:r>
        </a:p>
      </dsp:txBody>
      <dsp:txXfrm>
        <a:off x="1817781" y="1203116"/>
        <a:ext cx="1502248" cy="10278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256D3-3FA4-4370-8C8A-6AFC75266420}">
      <dsp:nvSpPr>
        <dsp:cNvPr id="0" name=""/>
        <dsp:cNvSpPr/>
      </dsp:nvSpPr>
      <dsp:spPr>
        <a:xfrm>
          <a:off x="432772" y="0"/>
          <a:ext cx="4942822" cy="494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03ED9-72CA-4894-A002-802CD84A8F3C}">
      <dsp:nvSpPr>
        <dsp:cNvPr id="0" name=""/>
        <dsp:cNvSpPr/>
      </dsp:nvSpPr>
      <dsp:spPr>
        <a:xfrm>
          <a:off x="397986" y="13406"/>
          <a:ext cx="2276556" cy="2339553"/>
        </a:xfrm>
        <a:prstGeom prst="ellipse">
          <a:avLst/>
        </a:prstGeom>
        <a:solidFill>
          <a:srgbClr val="0066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Regroup</a:t>
          </a:r>
          <a:r>
            <a:rPr lang="fr-FR" sz="1700" kern="1200" dirty="0"/>
            <a:t> an </a:t>
          </a:r>
          <a:r>
            <a:rPr lang="fr-FR" sz="1700" kern="1200" dirty="0" err="1"/>
            <a:t>extansive</a:t>
          </a:r>
          <a:r>
            <a:rPr lang="fr-FR" sz="1700" kern="1200" dirty="0"/>
            <a:t> </a:t>
          </a:r>
          <a:r>
            <a:rPr lang="fr-FR" sz="1700" kern="1200" dirty="0" err="1"/>
            <a:t>list</a:t>
          </a:r>
          <a:r>
            <a:rPr lang="fr-FR" sz="1700" kern="1200" dirty="0"/>
            <a:t> of </a:t>
          </a:r>
          <a:r>
            <a:rPr lang="fr-FR" sz="1700" kern="1200" dirty="0" err="1"/>
            <a:t>freely</a:t>
          </a:r>
          <a:r>
            <a:rPr lang="fr-FR" sz="1700" kern="1200" dirty="0"/>
            <a:t> </a:t>
          </a:r>
          <a:r>
            <a:rPr lang="fr-FR" sz="1700" kern="1200" dirty="0" err="1"/>
            <a:t>available</a:t>
          </a:r>
          <a:r>
            <a:rPr lang="fr-FR" sz="1700" kern="1200" dirty="0"/>
            <a:t> EEG </a:t>
          </a:r>
          <a:r>
            <a:rPr lang="fr-FR" sz="1700" kern="1200" dirty="0" err="1"/>
            <a:t>datasets</a:t>
          </a:r>
          <a:endParaRPr lang="en-US" sz="1700" kern="1200" dirty="0"/>
        </a:p>
      </dsp:txBody>
      <dsp:txXfrm>
        <a:off x="731380" y="356026"/>
        <a:ext cx="1609768" cy="1654313"/>
      </dsp:txXfrm>
    </dsp:sp>
    <dsp:sp modelId="{AEA3C1CB-A041-4A53-800D-4D563E9AA4AA}">
      <dsp:nvSpPr>
        <dsp:cNvPr id="0" name=""/>
        <dsp:cNvSpPr/>
      </dsp:nvSpPr>
      <dsp:spPr>
        <a:xfrm>
          <a:off x="3097409" y="13406"/>
          <a:ext cx="2276556" cy="2339553"/>
        </a:xfrm>
        <a:prstGeom prst="ellipse">
          <a:avLst/>
        </a:prstGeom>
        <a:solidFill>
          <a:srgbClr val="0066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</a:t>
          </a:r>
          <a:r>
            <a:rPr lang="en-US" sz="1600" b="0" i="0" kern="1200" dirty="0">
              <a:effectLst/>
            </a:rPr>
            <a:t>omprehensive benchmark of popular Brain-Computer Interface (BCI) algorithms</a:t>
          </a:r>
          <a:endParaRPr lang="en-US" sz="1600" kern="1200" dirty="0"/>
        </a:p>
      </dsp:txBody>
      <dsp:txXfrm>
        <a:off x="3430803" y="356026"/>
        <a:ext cx="1609768" cy="1654313"/>
      </dsp:txXfrm>
    </dsp:sp>
    <dsp:sp modelId="{DFD00781-08AB-4F80-81D5-4AB4ACF266E6}">
      <dsp:nvSpPr>
        <dsp:cNvPr id="0" name=""/>
        <dsp:cNvSpPr/>
      </dsp:nvSpPr>
      <dsp:spPr>
        <a:xfrm>
          <a:off x="395924" y="2603268"/>
          <a:ext cx="2276556" cy="2339553"/>
        </a:xfrm>
        <a:prstGeom prst="ellipse">
          <a:avLst/>
        </a:prstGeom>
        <a:solidFill>
          <a:srgbClr val="0066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Several tools to help to </a:t>
          </a:r>
          <a:r>
            <a:rPr lang="en-US" sz="1600" kern="1200" dirty="0" err="1"/>
            <a:t>analyse</a:t>
          </a:r>
          <a:r>
            <a:rPr lang="en-US" sz="1600" kern="1200" dirty="0"/>
            <a:t> and evaluate classifiers</a:t>
          </a:r>
        </a:p>
      </dsp:txBody>
      <dsp:txXfrm>
        <a:off x="729318" y="2945888"/>
        <a:ext cx="1609768" cy="1654313"/>
      </dsp:txXfrm>
    </dsp:sp>
    <dsp:sp modelId="{B3FDFDBC-3C67-4174-99A0-428D57C4E24D}">
      <dsp:nvSpPr>
        <dsp:cNvPr id="0" name=""/>
        <dsp:cNvSpPr/>
      </dsp:nvSpPr>
      <dsp:spPr>
        <a:xfrm>
          <a:off x="3106835" y="2603259"/>
          <a:ext cx="2276556" cy="2339553"/>
        </a:xfrm>
        <a:prstGeom prst="ellipse">
          <a:avLst/>
        </a:prstGeom>
        <a:solidFill>
          <a:srgbClr val="0066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Datasets</a:t>
          </a:r>
          <a:r>
            <a:rPr lang="fr-FR" sz="1600" kern="1200" dirty="0"/>
            <a:t> for </a:t>
          </a:r>
          <a:r>
            <a:rPr lang="fr-FR" sz="1600" kern="1200" dirty="0" err="1"/>
            <a:t>Motor</a:t>
          </a:r>
          <a:r>
            <a:rPr lang="fr-FR" sz="1600" kern="1200" dirty="0"/>
            <a:t> </a:t>
          </a:r>
          <a:r>
            <a:rPr lang="fr-FR" sz="1600" kern="1200" dirty="0" err="1"/>
            <a:t>Imagery</a:t>
          </a:r>
          <a:r>
            <a:rPr lang="fr-FR" sz="1600" kern="1200" dirty="0"/>
            <a:t>, P300, SSVEP, CVEP</a:t>
          </a:r>
          <a:endParaRPr lang="en-US" sz="1600" kern="1200" dirty="0"/>
        </a:p>
      </dsp:txBody>
      <dsp:txXfrm>
        <a:off x="3440229" y="2945879"/>
        <a:ext cx="1609768" cy="16543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4E251-32FE-4243-A43C-2CF6C714F900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08032-B012-4B55-B4A4-C18A1F6B5872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1660A-9C0E-4F3B-836C-4805330EB99B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 err="1"/>
            <a:t>Research</a:t>
          </a:r>
          <a:r>
            <a:rPr lang="fr-FR" sz="2100" kern="1200" dirty="0"/>
            <a:t> </a:t>
          </a:r>
          <a:r>
            <a:rPr lang="fr-FR" sz="2100" kern="1200" dirty="0" err="1"/>
            <a:t>with</a:t>
          </a:r>
          <a:r>
            <a:rPr lang="fr-FR" sz="2100" kern="1200" dirty="0"/>
            <a:t> Jordy </a:t>
          </a:r>
          <a:r>
            <a:rPr lang="fr-FR" sz="2100" kern="1200" dirty="0" err="1"/>
            <a:t>Thielen</a:t>
          </a:r>
          <a:r>
            <a:rPr lang="fr-FR" sz="2100" kern="1200" dirty="0"/>
            <a:t> in </a:t>
          </a:r>
          <a:r>
            <a:rPr lang="fr-FR" sz="2100" kern="1200" dirty="0" err="1"/>
            <a:t>Radboud</a:t>
          </a:r>
          <a:r>
            <a:rPr lang="fr-FR" sz="2100" kern="1200" dirty="0"/>
            <a:t> </a:t>
          </a:r>
          <a:r>
            <a:rPr lang="fr-FR" sz="2100" kern="1200" dirty="0" err="1"/>
            <a:t>University</a:t>
          </a:r>
          <a:r>
            <a:rPr lang="fr-FR" sz="2100" kern="1200" dirty="0"/>
            <a:t> in </a:t>
          </a:r>
          <a:r>
            <a:rPr lang="fr-FR" sz="2100" kern="1200" dirty="0" err="1"/>
            <a:t>march</a:t>
          </a:r>
          <a:r>
            <a:rPr lang="fr-FR" sz="2100" kern="1200" dirty="0"/>
            <a:t> 2025 on simulation </a:t>
          </a:r>
          <a:r>
            <a:rPr lang="fr-FR" sz="2100" kern="1200" dirty="0" err="1"/>
            <a:t>based</a:t>
          </a:r>
          <a:r>
            <a:rPr lang="fr-FR" sz="2100" kern="1200" dirty="0"/>
            <a:t> </a:t>
          </a:r>
          <a:r>
            <a:rPr lang="fr-FR" sz="2100" kern="1200" dirty="0" err="1"/>
            <a:t>inference</a:t>
          </a:r>
          <a:endParaRPr lang="en-US" sz="2100" kern="1200" dirty="0"/>
        </a:p>
      </dsp:txBody>
      <dsp:txXfrm>
        <a:off x="1834517" y="469890"/>
        <a:ext cx="3148942" cy="1335915"/>
      </dsp:txXfrm>
    </dsp:sp>
    <dsp:sp modelId="{5E667167-A6A9-45EC-A998-6781175E3BE5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4E1FF-3CD0-4F44-B7AC-B97AB6970C3D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90E6A-87D2-48F6-A550-C53BAA806862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 err="1"/>
            <a:t>Conference</a:t>
          </a:r>
          <a:r>
            <a:rPr lang="fr-FR" sz="2100" kern="1200" dirty="0"/>
            <a:t> and formations</a:t>
          </a:r>
          <a:endParaRPr lang="en-US" sz="2100" kern="1200" dirty="0"/>
        </a:p>
      </dsp:txBody>
      <dsp:txXfrm>
        <a:off x="7154322" y="469890"/>
        <a:ext cx="3148942" cy="1335915"/>
      </dsp:txXfrm>
    </dsp:sp>
    <dsp:sp modelId="{F1406EF0-CB41-4F6F-9936-379A6022201D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5D70A-3BB7-4845-B325-4E19144F6F37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CE006-4EFD-44C8-A0FC-BE23B7A415E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 err="1"/>
            <a:t>Analyze</a:t>
          </a:r>
          <a:r>
            <a:rPr lang="fr-FR" sz="2100" kern="1200" dirty="0"/>
            <a:t> and use data </a:t>
          </a:r>
          <a:r>
            <a:rPr lang="fr-FR" sz="2100" kern="1200" dirty="0" err="1"/>
            <a:t>from</a:t>
          </a:r>
          <a:r>
            <a:rPr lang="fr-FR" sz="2100" kern="1200" dirty="0"/>
            <a:t> the </a:t>
          </a:r>
          <a:r>
            <a:rPr lang="fr-FR" sz="2100" kern="1200" dirty="0" err="1"/>
            <a:t>ongoing</a:t>
          </a:r>
          <a:r>
            <a:rPr lang="fr-FR" sz="2100" kern="1200" dirty="0"/>
            <a:t> </a:t>
          </a:r>
          <a:r>
            <a:rPr lang="fr-FR" sz="2100" kern="1200" dirty="0" err="1"/>
            <a:t>experiment</a:t>
          </a:r>
          <a:endParaRPr lang="en-US" sz="2100" kern="1200" dirty="0"/>
        </a:p>
      </dsp:txBody>
      <dsp:txXfrm>
        <a:off x="1834517" y="2545532"/>
        <a:ext cx="3148942" cy="1335915"/>
      </dsp:txXfrm>
    </dsp:sp>
    <dsp:sp modelId="{8755DB24-993A-4382-950E-28840B9032F9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8BF7A-49E1-469D-AF28-A44B0C51B7E7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C7728-FE55-452F-959E-17863AFC17DA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Continue to </a:t>
          </a:r>
          <a:r>
            <a:rPr lang="fr-FR" sz="2100" kern="1200" dirty="0" err="1"/>
            <a:t>improve</a:t>
          </a:r>
          <a:r>
            <a:rPr lang="fr-FR" sz="2100" kern="1200" dirty="0"/>
            <a:t> and </a:t>
          </a:r>
          <a:r>
            <a:rPr lang="fr-FR" sz="2100" kern="1200" dirty="0" err="1"/>
            <a:t>create</a:t>
          </a:r>
          <a:r>
            <a:rPr lang="fr-FR" sz="2100" kern="1200" dirty="0"/>
            <a:t> </a:t>
          </a:r>
          <a:r>
            <a:rPr lang="fr-FR" sz="2100" kern="1200" dirty="0" err="1"/>
            <a:t>classifiers</a:t>
          </a:r>
          <a:r>
            <a:rPr lang="fr-FR" sz="2100" kern="1200" dirty="0"/>
            <a:t> to </a:t>
          </a:r>
          <a:r>
            <a:rPr lang="fr-FR" sz="2100" kern="1200" dirty="0" err="1"/>
            <a:t>reduce</a:t>
          </a:r>
          <a:r>
            <a:rPr lang="fr-FR" sz="2100" kern="1200" dirty="0"/>
            <a:t> </a:t>
          </a:r>
          <a:r>
            <a:rPr lang="fr-FR" sz="2100" kern="1200" dirty="0" err="1"/>
            <a:t>variabilities</a:t>
          </a:r>
          <a:endParaRPr lang="en-US" sz="2100" kern="1200" dirty="0"/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1665D-ADA9-4BDE-8B18-FACF9DDB7F74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D9B8B-1E4E-43BD-83FD-5E7C9BB645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83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de la variabilité et on a peu de données pour essayer de contrer cela en plus que celles-ci sont bien bruité. Il faut donc passer par des techniques de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pour pouvoir avoir accès à l’information de plus de données.</a:t>
            </a:r>
          </a:p>
          <a:p>
            <a:endParaRPr lang="fr-FR" dirty="0"/>
          </a:p>
          <a:p>
            <a:r>
              <a:rPr lang="fr-FR" dirty="0"/>
              <a:t>Expliquer les différents points des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D9B8B-1E4E-43BD-83FD-5E7C9BB645B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50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 de parler du programme fait, faire conclusion du contexte et dire que la thèse se situe entre la neuroscience et l’IA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Parler du nombre d’articles lus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D9B8B-1E4E-43BD-83FD-5E7C9BB645B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0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D9B8B-1E4E-43BD-83FD-5E7C9BB645B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565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D9B8B-1E4E-43BD-83FD-5E7C9BB645B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261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Cela semblait une bonne idée car la transformée en </a:t>
            </a:r>
            <a:r>
              <a:rPr lang="fr-FR" dirty="0" err="1"/>
              <a:t>wavelets</a:t>
            </a:r>
            <a:r>
              <a:rPr lang="fr-FR" dirty="0"/>
              <a:t> (qui vient du </a:t>
            </a:r>
            <a:r>
              <a:rPr lang="fr-FR" dirty="0" err="1"/>
              <a:t>processing</a:t>
            </a:r>
            <a:r>
              <a:rPr lang="fr-FR" dirty="0"/>
              <a:t> de signal pour les images par exemple) permet d’avoir des informations temporelles ET fréquentielles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D9B8B-1E4E-43BD-83FD-5E7C9BB645B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97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9B4DC-9168-463B-AA77-E989A1888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18F8F9-DEBA-291B-DF60-5029D5F9B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ABB6B6-AAB1-CA4C-E0EF-9380FE9C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3388AE-67D6-0DB1-B965-7A15DDF5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F54061-EBCB-9CB4-7D8E-0A6E2641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583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AFDEC-FD68-1CED-0BEA-B131EBF0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E6716A-546D-7D2A-53BC-2276201B0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BC74DB-ACC5-0F19-DC49-6B784374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E062F5-BC30-40B9-73F7-27687D2C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0469B1-64EC-04E0-4277-8DB97FB3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11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FAF89BE-B93E-1C89-5E93-712CF1E25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1DE675A-E641-9157-F5C9-C71E58D46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5267EE-998D-F3E4-6013-7A8A5CB6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A18D20-4693-20DE-052D-4F36B4DD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D425F9-3A87-EC56-6060-25E16B42D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42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596FEC-E0F6-E854-7A10-CB852CF2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1434B2-ED37-7E36-0C8B-F29C6425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239E45-5888-2B6B-1520-5EF90D57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09CA36-43D8-4C4F-8F5D-C4527C7A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8FB9B5-F86F-C03E-78E6-FD98971E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6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287A8-1E58-7624-7620-B68DD758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41C1B1-A791-A1D6-7921-3411E6A4C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D14EF0-86C2-E51D-560A-FFDC1DA7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7681FC-6831-9141-F065-4AFC55C2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81FF20-EAA7-B760-A195-000C3724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17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0163D-FDE8-957A-E3D0-C3896D79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F60993-2F5B-7A00-72CB-CA8D36920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1FE280-5B59-FB94-AAC2-AFE7CD0F3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5C2CE7-1F28-EE8E-7DB9-71CC0BF9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42F7AE-147E-FE05-CB85-904F2761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8C22F5-C886-0EAC-5BA6-F0CAAC05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42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35DAD-C05A-222B-6BE4-A2F09DA9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61FB01-DCF3-410F-BBAC-4D632F527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7A3739-4792-25E9-91F6-4B7683929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71D2E7-5B90-7798-8917-E79612856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6F12EA-120D-3479-004B-A69B97746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1444F6-FA25-56D3-6D36-1592EAA4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E6018F4-0346-EE72-E7E9-949F2F91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55E6AF-2442-822D-BE68-A4600745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14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B41C1-1F49-FA3B-43F7-9C22880E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084A92-2CA2-19B4-3188-72E17DE18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2E9532-07F9-BA83-E4F6-8420DCE4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00BC2-0E13-1849-7DCD-0BEB5E86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36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437780-F48D-5023-2570-4A91B3AA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7D50EBC-7804-0440-D92F-797210B7D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60464F-8B6B-FD09-AB5A-CCD2FD7C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107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6665A0-B9CA-78F1-0D95-B9D3C01A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A9E604-2270-7EB4-1097-ECCBD94A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2F1F7B-E7D7-FB17-0185-B300EC444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545B37-FB7A-0071-8A9B-35AF4B56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5E053-0A6E-788D-DDBB-97096D74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F10291-4823-D217-DAC6-434C2B64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66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45233C-94FB-47B1-BB3A-27BB1A1C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D203F9A-4D55-415A-0336-66523F789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9B9E8F-BB12-9FE6-1162-DE77324AA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8491DE-04B6-9BA6-8458-15DCAD6B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93B17C-56FE-5224-892C-DBAEE093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07306D-86B0-7C4C-4748-BDA0ED06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41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9495E88-E73F-01E7-7177-429E0CBE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DAAD60-AD5D-DD01-A3CC-2A1E96557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081FED-CC6E-0535-BBC3-FB47681515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1C842-137F-4FDF-B03F-739EF79B5BD9}" type="datetimeFigureOut">
              <a:rPr lang="fr-FR" smtClean="0"/>
              <a:t>01/08/2024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D1BB75-A1F6-60ED-1AA2-11B9345F2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D4D1F4-6BFB-5B47-41BF-EA25A5247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32DA8-76DA-4AB6-AA36-66D05D9CE6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89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4.svg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3F717-3FFC-32A2-DD74-6EE152777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678" r="-1" b="3005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F65D816-AEE0-0ED8-2C7A-BD9B2DDB4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CSI Presentation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6CF734-F7F7-0A6E-65A9-2FBF1EF30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Study and addressing inter subject/session variabilities for CVEP based passive Brain Computer Interface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5B61AE-F062-E95F-AC92-F7E8A77D4B14}"/>
              </a:ext>
            </a:extLst>
          </p:cNvPr>
          <p:cNvSpPr txBox="1"/>
          <p:nvPr/>
        </p:nvSpPr>
        <p:spPr>
          <a:xfrm>
            <a:off x="593889" y="5381095"/>
            <a:ext cx="11170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Student</a:t>
            </a:r>
            <a:r>
              <a:rPr lang="fr-FR" dirty="0">
                <a:solidFill>
                  <a:schemeClr val="bg1"/>
                </a:solidFill>
              </a:rPr>
              <a:t>: Sébastien </a:t>
            </a:r>
            <a:r>
              <a:rPr lang="fr-FR" dirty="0" err="1">
                <a:solidFill>
                  <a:schemeClr val="bg1"/>
                </a:solidFill>
              </a:rPr>
              <a:t>Velut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Supervisors</a:t>
            </a:r>
            <a:r>
              <a:rPr lang="fr-FR" dirty="0">
                <a:solidFill>
                  <a:schemeClr val="bg1"/>
                </a:solidFill>
              </a:rPr>
              <a:t> et </a:t>
            </a:r>
            <a:r>
              <a:rPr lang="fr-FR" dirty="0" err="1">
                <a:solidFill>
                  <a:schemeClr val="bg1"/>
                </a:solidFill>
              </a:rPr>
              <a:t>co-supervisor</a:t>
            </a:r>
            <a:r>
              <a:rPr lang="fr-FR" dirty="0">
                <a:solidFill>
                  <a:schemeClr val="bg1"/>
                </a:solidFill>
              </a:rPr>
              <a:t> : </a:t>
            </a:r>
            <a:r>
              <a:rPr lang="fr-FR" dirty="0" err="1">
                <a:solidFill>
                  <a:schemeClr val="bg1"/>
                </a:solidFill>
              </a:rPr>
              <a:t>Dehais</a:t>
            </a:r>
            <a:r>
              <a:rPr lang="fr-FR" dirty="0">
                <a:solidFill>
                  <a:schemeClr val="bg1"/>
                </a:solidFill>
              </a:rPr>
              <a:t> Frédéric et Chevallier Sylvain, </a:t>
            </a:r>
            <a:r>
              <a:rPr lang="fr-FR" dirty="0" err="1">
                <a:solidFill>
                  <a:schemeClr val="bg1"/>
                </a:solidFill>
              </a:rPr>
              <a:t>Corsi</a:t>
            </a:r>
            <a:r>
              <a:rPr lang="fr-FR" dirty="0">
                <a:solidFill>
                  <a:schemeClr val="bg1"/>
                </a:solidFill>
              </a:rPr>
              <a:t> Marie-Constance</a:t>
            </a:r>
          </a:p>
          <a:p>
            <a:r>
              <a:rPr lang="fr-FR" dirty="0">
                <a:solidFill>
                  <a:schemeClr val="bg1"/>
                </a:solidFill>
              </a:rPr>
              <a:t>Jury : </a:t>
            </a:r>
            <a:r>
              <a:rPr lang="fr-FR" dirty="0" err="1">
                <a:solidFill>
                  <a:schemeClr val="bg1"/>
                </a:solidFill>
              </a:rPr>
              <a:t>Clodic</a:t>
            </a:r>
            <a:r>
              <a:rPr lang="fr-FR" dirty="0">
                <a:solidFill>
                  <a:schemeClr val="bg1"/>
                </a:solidFill>
              </a:rPr>
              <a:t> Aurélie, Vareilles Elise</a:t>
            </a:r>
          </a:p>
        </p:txBody>
      </p:sp>
    </p:spTree>
    <p:extLst>
      <p:ext uri="{BB962C8B-B14F-4D97-AF65-F5344CB8AC3E}">
        <p14:creationId xmlns:p14="http://schemas.microsoft.com/office/powerpoint/2010/main" val="195283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C9965811-92EB-0A62-01D3-94F328EBF160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45B00D-AD8A-7938-43E0-953864768532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4B41C6E-E1E2-740B-3AF5-392F5C3B5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C1B143F-B68C-410F-D32A-98B83FE0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0"/>
            <a:ext cx="10764520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Implementation</a:t>
            </a:r>
            <a:r>
              <a:rPr lang="fr-FR" dirty="0">
                <a:solidFill>
                  <a:schemeClr val="bg1"/>
                </a:solidFill>
              </a:rPr>
              <a:t> of Toulouse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r>
              <a:rPr lang="fr-FR" dirty="0">
                <a:solidFill>
                  <a:schemeClr val="bg1"/>
                </a:solidFill>
              </a:rPr>
              <a:t> in MOABB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F05133-D86C-8027-A585-FA283FEE9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367" y="2225788"/>
            <a:ext cx="4099054" cy="2030877"/>
          </a:xfrm>
        </p:spPr>
        <p:txBody>
          <a:bodyPr>
            <a:normAutofit fontScale="92500" lnSpcReduction="20000"/>
          </a:bodyPr>
          <a:lstStyle/>
          <a:p>
            <a:r>
              <a:rPr lang="fr-FR" sz="1800" dirty="0" err="1"/>
              <a:t>Burst</a:t>
            </a:r>
            <a:r>
              <a:rPr lang="fr-FR" sz="1800" dirty="0"/>
              <a:t>-CVEP  and CVEP </a:t>
            </a:r>
            <a:r>
              <a:rPr lang="fr-FR" sz="1800" dirty="0" err="1"/>
              <a:t>based</a:t>
            </a:r>
            <a:r>
              <a:rPr lang="fr-FR" sz="1800" dirty="0"/>
              <a:t> EEG</a:t>
            </a:r>
          </a:p>
          <a:p>
            <a:r>
              <a:rPr lang="fr-FR" sz="1800" dirty="0"/>
              <a:t>12 participants</a:t>
            </a:r>
          </a:p>
          <a:p>
            <a:r>
              <a:rPr lang="fr-FR" sz="1800" dirty="0"/>
              <a:t>1 session </a:t>
            </a:r>
            <a:r>
              <a:rPr lang="fr-FR" sz="1800" dirty="0" err="1"/>
              <a:t>each</a:t>
            </a:r>
            <a:endParaRPr lang="fr-FR" sz="1800" dirty="0"/>
          </a:p>
          <a:p>
            <a:r>
              <a:rPr lang="fr-FR" sz="1800" dirty="0"/>
              <a:t>4 modes : CVEP 100% amplitude, CVEP 40% amplitude, </a:t>
            </a:r>
            <a:r>
              <a:rPr lang="fr-FR" sz="1800" dirty="0" err="1"/>
              <a:t>Burst</a:t>
            </a:r>
            <a:r>
              <a:rPr lang="fr-FR" sz="1800" dirty="0"/>
              <a:t> 100% amplitude, </a:t>
            </a:r>
            <a:r>
              <a:rPr lang="fr-FR" sz="1800" dirty="0" err="1"/>
              <a:t>Burst</a:t>
            </a:r>
            <a:r>
              <a:rPr lang="fr-FR" sz="1800" dirty="0"/>
              <a:t> 40% amplitude</a:t>
            </a:r>
          </a:p>
          <a:p>
            <a:r>
              <a:rPr lang="fr-FR" sz="1800" dirty="0"/>
              <a:t>15 runs of 4 </a:t>
            </a:r>
            <a:r>
              <a:rPr lang="fr-FR" sz="1800" dirty="0" err="1"/>
              <a:t>different</a:t>
            </a:r>
            <a:r>
              <a:rPr lang="fr-FR" sz="1800" dirty="0"/>
              <a:t> 2,2s stimuli </a:t>
            </a:r>
            <a:r>
              <a:rPr lang="fr-FR" sz="1800" dirty="0" err="1"/>
              <a:t>each</a:t>
            </a: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endParaRPr lang="fr-FR" sz="1800" dirty="0"/>
          </a:p>
        </p:txBody>
      </p:sp>
      <p:pic>
        <p:nvPicPr>
          <p:cNvPr id="8" name="Graphique 7" descr="Base de données avec un remplissage uni">
            <a:extLst>
              <a:ext uri="{FF2B5EF4-FFF2-40B4-BE49-F238E27FC236}">
                <a16:creationId xmlns:a16="http://schemas.microsoft.com/office/drawing/2014/main" id="{706425EC-687F-A8AD-7FB9-7C6A5C6A3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141" y="1420132"/>
            <a:ext cx="788843" cy="7888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65780B1-2277-E268-5DAF-A21259A1F8BB}"/>
              </a:ext>
            </a:extLst>
          </p:cNvPr>
          <p:cNvSpPr txBox="1"/>
          <p:nvPr/>
        </p:nvSpPr>
        <p:spPr>
          <a:xfrm>
            <a:off x="7462984" y="1569131"/>
            <a:ext cx="310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Castillos</a:t>
            </a:r>
            <a:r>
              <a:rPr lang="fr-FR" sz="2800" dirty="0"/>
              <a:t> </a:t>
            </a:r>
            <a:r>
              <a:rPr lang="fr-FR" sz="2800" dirty="0" err="1"/>
              <a:t>Dataset</a:t>
            </a:r>
            <a:endParaRPr lang="fr-FR" sz="28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8BDC6BF-60EC-471B-6AEA-6D80D9BF2D64}"/>
              </a:ext>
            </a:extLst>
          </p:cNvPr>
          <p:cNvSpPr txBox="1">
            <a:spLocks/>
          </p:cNvSpPr>
          <p:nvPr/>
        </p:nvSpPr>
        <p:spPr>
          <a:xfrm>
            <a:off x="1461646" y="3103766"/>
            <a:ext cx="3766993" cy="32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Let the </a:t>
            </a:r>
            <a:r>
              <a:rPr lang="fr-FR" sz="1800" dirty="0" err="1"/>
              <a:t>dataset</a:t>
            </a:r>
            <a:r>
              <a:rPr lang="fr-FR" sz="1800" dirty="0"/>
              <a:t> </a:t>
            </a:r>
            <a:r>
              <a:rPr lang="fr-FR" sz="1800" dirty="0" err="1"/>
              <a:t>easily</a:t>
            </a:r>
            <a:r>
              <a:rPr lang="fr-FR" sz="1800" dirty="0"/>
              <a:t> accessible to </a:t>
            </a:r>
            <a:r>
              <a:rPr lang="fr-FR" sz="1800" dirty="0" err="1"/>
              <a:t>everyone</a:t>
            </a:r>
            <a:r>
              <a:rPr lang="fr-FR" sz="1800" dirty="0"/>
              <a:t> </a:t>
            </a:r>
          </a:p>
          <a:p>
            <a:r>
              <a:rPr lang="fr-FR" sz="1800" dirty="0" err="1"/>
              <a:t>Helps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FAIR </a:t>
            </a:r>
            <a:r>
              <a:rPr lang="fr-FR" sz="1800" dirty="0" err="1"/>
              <a:t>principle</a:t>
            </a:r>
            <a:endParaRPr lang="fr-FR" sz="1800" dirty="0"/>
          </a:p>
          <a:p>
            <a:r>
              <a:rPr lang="fr-FR" sz="1800" dirty="0"/>
              <a:t>No </a:t>
            </a:r>
            <a:r>
              <a:rPr lang="fr-FR" sz="1800" dirty="0" err="1"/>
              <a:t>burst</a:t>
            </a:r>
            <a:r>
              <a:rPr lang="fr-FR" sz="1800" dirty="0"/>
              <a:t>-CVEP </a:t>
            </a:r>
            <a:r>
              <a:rPr lang="fr-FR" sz="1800" dirty="0" err="1"/>
              <a:t>dataset</a:t>
            </a:r>
            <a:r>
              <a:rPr lang="fr-FR" sz="1800" dirty="0"/>
              <a:t> and </a:t>
            </a:r>
            <a:r>
              <a:rPr lang="fr-FR" sz="1800" dirty="0" err="1"/>
              <a:t>just</a:t>
            </a:r>
            <a:r>
              <a:rPr lang="fr-FR" sz="1800" dirty="0"/>
              <a:t> one CVEP </a:t>
            </a:r>
            <a:r>
              <a:rPr lang="fr-FR" sz="1800" dirty="0" err="1"/>
              <a:t>dataset</a:t>
            </a:r>
            <a:r>
              <a:rPr lang="fr-FR" sz="1800" dirty="0"/>
              <a:t> </a:t>
            </a:r>
          </a:p>
          <a:p>
            <a:r>
              <a:rPr lang="fr-FR" sz="1800" dirty="0" err="1"/>
              <a:t>Facilitate</a:t>
            </a:r>
            <a:r>
              <a:rPr lang="fr-FR" sz="1800" dirty="0"/>
              <a:t> the </a:t>
            </a:r>
            <a:r>
              <a:rPr lang="fr-FR" sz="1800" dirty="0" err="1"/>
              <a:t>retrieving</a:t>
            </a:r>
            <a:r>
              <a:rPr lang="fr-FR" sz="1800" dirty="0"/>
              <a:t> of data</a:t>
            </a:r>
          </a:p>
          <a:p>
            <a:r>
              <a:rPr lang="fr-FR" sz="1800" dirty="0" err="1"/>
              <a:t>Helps</a:t>
            </a:r>
            <a:r>
              <a:rPr lang="fr-FR" sz="1800" dirty="0"/>
              <a:t> to </a:t>
            </a:r>
            <a:r>
              <a:rPr lang="fr-FR" sz="1800" dirty="0" err="1"/>
              <a:t>perform</a:t>
            </a:r>
            <a:r>
              <a:rPr lang="fr-FR" sz="1800" dirty="0"/>
              <a:t> </a:t>
            </a:r>
            <a:r>
              <a:rPr lang="fr-FR" sz="1800" dirty="0" err="1"/>
              <a:t>statistical</a:t>
            </a:r>
            <a:r>
              <a:rPr lang="fr-FR" sz="1800" dirty="0"/>
              <a:t> </a:t>
            </a:r>
            <a:r>
              <a:rPr lang="fr-FR" sz="1800" dirty="0" err="1"/>
              <a:t>analysis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MOABB </a:t>
            </a:r>
            <a:r>
              <a:rPr lang="fr-FR" sz="1800" dirty="0" err="1"/>
              <a:t>functions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1E51A4-E3B3-173D-9196-CDBBDF258709}"/>
              </a:ext>
            </a:extLst>
          </p:cNvPr>
          <p:cNvSpPr txBox="1"/>
          <p:nvPr/>
        </p:nvSpPr>
        <p:spPr>
          <a:xfrm>
            <a:off x="1537846" y="2430296"/>
            <a:ext cx="310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Why</a:t>
            </a:r>
            <a:r>
              <a:rPr lang="fr-FR" sz="2800" dirty="0"/>
              <a:t> ?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D38EE9F1-AFF2-1A64-D87E-983EFB4B5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656" y="2281298"/>
            <a:ext cx="936802" cy="9368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D0EEC9A-A00E-1418-8828-3E2C9BC08B44}"/>
              </a:ext>
            </a:extLst>
          </p:cNvPr>
          <p:cNvSpPr txBox="1"/>
          <p:nvPr/>
        </p:nvSpPr>
        <p:spPr>
          <a:xfrm>
            <a:off x="0" y="6150114"/>
            <a:ext cx="5988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dirty="0">
                <a:effectLst/>
                <a:latin typeface="Arial" panose="020B0604020202020204" pitchFamily="34" charset="0"/>
              </a:rPr>
              <a:t>[2] K. Cabrera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Castillos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, et al.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Burst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c-VEP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based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BCI: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Opti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mizing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stimulus design for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enhanced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classification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minimal calibration data and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improved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user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experience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NeuroImage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, page 11, 2023.</a:t>
            </a:r>
          </a:p>
          <a:p>
            <a:r>
              <a:rPr lang="fr-FR" sz="1000" b="0" i="0" dirty="0">
                <a:effectLst/>
                <a:latin typeface="Arial" panose="020B0604020202020204" pitchFamily="34" charset="0"/>
              </a:rPr>
              <a:t>[12] S. Chevallier et al The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largest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eeg-based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bci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reproducibility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study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for open science: the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moabb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benchmark.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preprint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arXiv:2404.15319, 2024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CE50F6-759B-1C9D-E51E-7CA21C8A03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42" t="3859" r="51172" b="26957"/>
          <a:stretch/>
        </p:blipFill>
        <p:spPr>
          <a:xfrm>
            <a:off x="7956976" y="4221534"/>
            <a:ext cx="3090331" cy="223266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A97B12-E399-D927-DD04-EACBE1B5EA1D}"/>
              </a:ext>
            </a:extLst>
          </p:cNvPr>
          <p:cNvSpPr txBox="1"/>
          <p:nvPr/>
        </p:nvSpPr>
        <p:spPr>
          <a:xfrm>
            <a:off x="9357765" y="434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8EADCE-AF91-078E-7ADE-7432F1062A46}"/>
              </a:ext>
            </a:extLst>
          </p:cNvPr>
          <p:cNvSpPr txBox="1"/>
          <p:nvPr/>
        </p:nvSpPr>
        <p:spPr>
          <a:xfrm>
            <a:off x="8461685" y="5100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F35D5EC-B42B-228C-3BB6-7151CBF3895C}"/>
              </a:ext>
            </a:extLst>
          </p:cNvPr>
          <p:cNvSpPr txBox="1"/>
          <p:nvPr/>
        </p:nvSpPr>
        <p:spPr>
          <a:xfrm>
            <a:off x="10232268" y="5100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B1E681-7BAC-E8C4-77FD-682E75DFFEC6}"/>
              </a:ext>
            </a:extLst>
          </p:cNvPr>
          <p:cNvSpPr txBox="1"/>
          <p:nvPr/>
        </p:nvSpPr>
        <p:spPr>
          <a:xfrm>
            <a:off x="9347826" y="5886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22632F-1022-2977-CAA6-E832C0F58146}"/>
              </a:ext>
            </a:extLst>
          </p:cNvPr>
          <p:cNvSpPr/>
          <p:nvPr/>
        </p:nvSpPr>
        <p:spPr>
          <a:xfrm>
            <a:off x="9114650" y="4990497"/>
            <a:ext cx="763734" cy="6069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6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4EF81959-BEB9-BB98-A329-C51095EEBB0B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B48552-6D37-BAC9-D71C-28B68B5A4CE0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5F520C9-A15E-1587-46D4-8C6202518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F6DE5A0-C3A8-86B2-AA21-E0DF1F97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825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Co-</a:t>
            </a:r>
            <a:r>
              <a:rPr lang="fr-FR" dirty="0" err="1">
                <a:solidFill>
                  <a:schemeClr val="bg1"/>
                </a:solidFill>
              </a:rPr>
              <a:t>author</a:t>
            </a:r>
            <a:r>
              <a:rPr lang="fr-FR" dirty="0">
                <a:solidFill>
                  <a:schemeClr val="bg1"/>
                </a:solidFill>
              </a:rPr>
              <a:t> on a MOABB </a:t>
            </a:r>
            <a:r>
              <a:rPr lang="fr-FR" dirty="0" err="1">
                <a:solidFill>
                  <a:schemeClr val="bg1"/>
                </a:solidFill>
              </a:rPr>
              <a:t>paper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344D32A-1347-E065-0DCA-23B46F6302F1}"/>
              </a:ext>
            </a:extLst>
          </p:cNvPr>
          <p:cNvSpPr txBox="1">
            <a:spLocks/>
          </p:cNvSpPr>
          <p:nvPr/>
        </p:nvSpPr>
        <p:spPr>
          <a:xfrm>
            <a:off x="838200" y="1371455"/>
            <a:ext cx="10515600" cy="871393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largest EEG-based BCI reproducibility study for open science: the MOABB benchmark, </a:t>
            </a:r>
            <a:r>
              <a:rPr lang="fr-FR" i="1" dirty="0">
                <a:solidFill>
                  <a:schemeClr val="bg1"/>
                </a:solidFill>
              </a:rPr>
              <a:t>Journal of neural engineering</a:t>
            </a:r>
          </a:p>
        </p:txBody>
      </p: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AE3E2AC1-E465-52E9-948B-8414AA019B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9064" y="2497965"/>
            <a:ext cx="1253950" cy="798990"/>
          </a:xfrm>
          <a:prstGeom prst="bentConnector3">
            <a:avLst>
              <a:gd name="adj1" fmla="val 98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692AE4F-549C-F33A-55E4-13CDE970B9B9}"/>
              </a:ext>
            </a:extLst>
          </p:cNvPr>
          <p:cNvSpPr/>
          <p:nvPr/>
        </p:nvSpPr>
        <p:spPr>
          <a:xfrm>
            <a:off x="1855431" y="2576744"/>
            <a:ext cx="3852909" cy="871393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Benchmark for MI, SSVEP and P300 </a:t>
            </a:r>
            <a:r>
              <a:rPr lang="fr-FR" dirty="0" err="1"/>
              <a:t>paradigms</a:t>
            </a:r>
            <a:r>
              <a:rPr lang="fr-FR" dirty="0"/>
              <a:t> and for Raw, Deep Learning and </a:t>
            </a:r>
            <a:r>
              <a:rPr lang="fr-FR" dirty="0" err="1"/>
              <a:t>Riemannian</a:t>
            </a:r>
            <a:r>
              <a:rPr lang="fr-FR" dirty="0"/>
              <a:t> </a:t>
            </a:r>
            <a:r>
              <a:rPr lang="fr-FR" dirty="0" err="1"/>
              <a:t>algorithms</a:t>
            </a:r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E4883EE-3527-402E-C20E-71DFF099DA3F}"/>
              </a:ext>
            </a:extLst>
          </p:cNvPr>
          <p:cNvSpPr/>
          <p:nvPr/>
        </p:nvSpPr>
        <p:spPr>
          <a:xfrm>
            <a:off x="1855431" y="3544639"/>
            <a:ext cx="3852909" cy="871393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On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freely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 </a:t>
            </a:r>
          </a:p>
        </p:txBody>
      </p:sp>
      <p:pic>
        <p:nvPicPr>
          <p:cNvPr id="18" name="Graphique 17" descr="Journal contour">
            <a:extLst>
              <a:ext uri="{FF2B5EF4-FFF2-40B4-BE49-F238E27FC236}">
                <a16:creationId xmlns:a16="http://schemas.microsoft.com/office/drawing/2014/main" id="{FC37CC70-C47A-183C-B018-71C824568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544" y="2834423"/>
            <a:ext cx="710216" cy="710216"/>
          </a:xfrm>
          <a:prstGeom prst="rect">
            <a:avLst/>
          </a:prstGeom>
        </p:spPr>
      </p:pic>
      <p:pic>
        <p:nvPicPr>
          <p:cNvPr id="20" name="Graphique 19" descr="Porte-bloc avec un remplissage uni">
            <a:extLst>
              <a:ext uri="{FF2B5EF4-FFF2-40B4-BE49-F238E27FC236}">
                <a16:creationId xmlns:a16="http://schemas.microsoft.com/office/drawing/2014/main" id="{803E6EBC-F92E-78E9-7D86-A2D7F33BF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2004" y="3851527"/>
            <a:ext cx="710216" cy="710216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FED2387-997B-B121-51C9-611001BFF0E2}"/>
              </a:ext>
            </a:extLst>
          </p:cNvPr>
          <p:cNvSpPr/>
          <p:nvPr/>
        </p:nvSpPr>
        <p:spPr>
          <a:xfrm>
            <a:off x="7500892" y="3802845"/>
            <a:ext cx="3852908" cy="812308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Helping</a:t>
            </a:r>
            <a:r>
              <a:rPr lang="fr-FR" dirty="0"/>
              <a:t> to </a:t>
            </a:r>
            <a:r>
              <a:rPr lang="fr-FR" dirty="0" err="1"/>
              <a:t>adapt</a:t>
            </a:r>
            <a:r>
              <a:rPr lang="fr-FR" dirty="0"/>
              <a:t> figures, </a:t>
            </a:r>
            <a:r>
              <a:rPr lang="fr-FR" dirty="0" err="1"/>
              <a:t>reviewing</a:t>
            </a:r>
            <a:r>
              <a:rPr lang="fr-FR" dirty="0"/>
              <a:t> and </a:t>
            </a:r>
            <a:r>
              <a:rPr lang="fr-FR" dirty="0" err="1"/>
              <a:t>calculating</a:t>
            </a:r>
            <a:r>
              <a:rPr lang="fr-FR" dirty="0"/>
              <a:t> ITR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A5D9AFF-B50A-2488-4437-844707D76345}"/>
              </a:ext>
            </a:extLst>
          </p:cNvPr>
          <p:cNvSpPr txBox="1"/>
          <p:nvPr/>
        </p:nvSpPr>
        <p:spPr>
          <a:xfrm>
            <a:off x="7720501" y="6439635"/>
            <a:ext cx="4468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dirty="0">
                <a:effectLst/>
                <a:latin typeface="Arial" panose="020B0604020202020204" pitchFamily="34" charset="0"/>
              </a:rPr>
              <a:t>[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12] S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Chevallier et al The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largest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eeg-based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bci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reproducibility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study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for open science: the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moabb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benchmark.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preprint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arXiv:2404.15319, 2024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4F98E2B-D408-1253-0215-DC86378FFBA7}"/>
              </a:ext>
            </a:extLst>
          </p:cNvPr>
          <p:cNvSpPr/>
          <p:nvPr/>
        </p:nvSpPr>
        <p:spPr>
          <a:xfrm>
            <a:off x="1855430" y="4512534"/>
            <a:ext cx="3852909" cy="710217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Calculate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scores for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algorithms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4F1ACC7-3B25-BD61-22DB-247498AA2A3B}"/>
              </a:ext>
            </a:extLst>
          </p:cNvPr>
          <p:cNvSpPr/>
          <p:nvPr/>
        </p:nvSpPr>
        <p:spPr>
          <a:xfrm>
            <a:off x="1855429" y="5319253"/>
            <a:ext cx="3852909" cy="710217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Deliver</a:t>
            </a:r>
            <a:r>
              <a:rPr lang="fr-FR" dirty="0"/>
              <a:t> a base in </a:t>
            </a:r>
            <a:r>
              <a:rPr lang="fr-FR" dirty="0" err="1"/>
              <a:t>term</a:t>
            </a:r>
            <a:r>
              <a:rPr lang="fr-FR" dirty="0"/>
              <a:t> of state of the art to compare in future </a:t>
            </a:r>
            <a:r>
              <a:rPr lang="fr-FR" dirty="0" err="1"/>
              <a:t>studies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46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59F427C-0129-825D-454B-53E7E324FEC2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0B5CA7-EEB8-E9C3-D128-0C52B176FBD3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592764B0-5F0E-1D68-94A7-96646F35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1C10C8E-D62A-F671-4383-D0F16E7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25" y="809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First </a:t>
            </a:r>
            <a:r>
              <a:rPr lang="fr-FR" dirty="0" err="1">
                <a:solidFill>
                  <a:schemeClr val="bg1"/>
                </a:solidFill>
              </a:rPr>
              <a:t>conference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paper</a:t>
            </a:r>
            <a:r>
              <a:rPr lang="fr-FR" dirty="0">
                <a:solidFill>
                  <a:schemeClr val="bg1"/>
                </a:solidFill>
              </a:rPr>
              <a:t>: 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E02CC3-22BE-0811-9925-AAAB8557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455"/>
            <a:ext cx="10515600" cy="871393"/>
          </a:xfrm>
          <a:prstGeom prst="round2DiagRect">
            <a:avLst/>
          </a:prstGeom>
          <a:solidFill>
            <a:srgbClr val="006666"/>
          </a:solidFill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Deep Riemannian Neural Architectures for Domain Adaptation in Burst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cVEP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-based Brain Computer Interface, 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ESANN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E243F1-2F16-C384-E675-EAD5FEF6A745}"/>
              </a:ext>
            </a:extLst>
          </p:cNvPr>
          <p:cNvSpPr/>
          <p:nvPr/>
        </p:nvSpPr>
        <p:spPr>
          <a:xfrm>
            <a:off x="491225" y="2702309"/>
            <a:ext cx="4318045" cy="362989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CNN and </a:t>
            </a:r>
            <a:r>
              <a:rPr lang="fr-FR" dirty="0" err="1"/>
              <a:t>two</a:t>
            </a:r>
            <a:r>
              <a:rPr lang="fr-FR" dirty="0"/>
              <a:t> types of SPDNet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Domain </a:t>
            </a:r>
            <a:r>
              <a:rPr lang="fr-FR" dirty="0" err="1"/>
              <a:t>Generalization</a:t>
            </a:r>
            <a:r>
              <a:rPr lang="fr-FR" dirty="0"/>
              <a:t>, Domain Adaptation and Single </a:t>
            </a:r>
            <a:r>
              <a:rPr lang="fr-FR" dirty="0" err="1"/>
              <a:t>Subject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Data are </a:t>
            </a:r>
            <a:r>
              <a:rPr lang="fr-FR" dirty="0" err="1"/>
              <a:t>normalized</a:t>
            </a:r>
            <a:r>
              <a:rPr lang="fr-FR" dirty="0"/>
              <a:t>, </a:t>
            </a:r>
            <a:r>
              <a:rPr lang="fr-FR" dirty="0" err="1"/>
              <a:t>spatialy</a:t>
            </a:r>
            <a:r>
              <a:rPr lang="fr-FR" dirty="0"/>
              <a:t> and </a:t>
            </a:r>
            <a:r>
              <a:rPr lang="fr-FR" dirty="0" err="1"/>
              <a:t>temporaly</a:t>
            </a:r>
            <a:r>
              <a:rPr lang="fr-FR" dirty="0"/>
              <a:t> </a:t>
            </a:r>
            <a:r>
              <a:rPr lang="fr-FR" dirty="0" err="1"/>
              <a:t>filtered</a:t>
            </a:r>
            <a:r>
              <a:rPr lang="fr-FR" dirty="0"/>
              <a:t> and </a:t>
            </a:r>
            <a:r>
              <a:rPr lang="fr-FR" dirty="0" err="1"/>
              <a:t>spatialy</a:t>
            </a:r>
            <a:r>
              <a:rPr lang="fr-FR" dirty="0"/>
              <a:t> </a:t>
            </a:r>
            <a:r>
              <a:rPr lang="fr-FR" dirty="0" err="1"/>
              <a:t>recentered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Framewise</a:t>
            </a:r>
            <a:r>
              <a:rPr lang="fr-FR" dirty="0"/>
              <a:t> </a:t>
            </a:r>
            <a:r>
              <a:rPr lang="fr-FR" dirty="0" err="1"/>
              <a:t>decoding</a:t>
            </a:r>
            <a:r>
              <a:rPr lang="fr-FR" dirty="0"/>
              <a:t> to </a:t>
            </a:r>
            <a:r>
              <a:rPr lang="fr-FR" dirty="0" err="1"/>
              <a:t>reconstruct</a:t>
            </a:r>
            <a:r>
              <a:rPr lang="fr-FR" dirty="0"/>
              <a:t> the code and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template</a:t>
            </a:r>
            <a:r>
              <a:rPr lang="fr-FR" dirty="0"/>
              <a:t> </a:t>
            </a:r>
            <a:r>
              <a:rPr lang="fr-FR" dirty="0" err="1"/>
              <a:t>matching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Use of MOABB for </a:t>
            </a:r>
            <a:r>
              <a:rPr lang="fr-FR" dirty="0" err="1"/>
              <a:t>stastitical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4F669D-370D-0E90-884B-D3C69F1E0DDF}"/>
              </a:ext>
            </a:extLst>
          </p:cNvPr>
          <p:cNvSpPr txBox="1"/>
          <p:nvPr/>
        </p:nvSpPr>
        <p:spPr>
          <a:xfrm>
            <a:off x="5343132" y="2911875"/>
            <a:ext cx="2077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Domain </a:t>
            </a:r>
            <a:r>
              <a:rPr lang="fr-FR" sz="1600" dirty="0" err="1"/>
              <a:t>Generalization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CE02AD-6A8D-E87A-E61B-5A820CBFA35E}"/>
              </a:ext>
            </a:extLst>
          </p:cNvPr>
          <p:cNvSpPr txBox="1"/>
          <p:nvPr/>
        </p:nvSpPr>
        <p:spPr>
          <a:xfrm>
            <a:off x="5343132" y="4225293"/>
            <a:ext cx="2077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Domain Adaptation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4C7BE1-39E4-E1E4-5D02-16E554E6F0AA}"/>
              </a:ext>
            </a:extLst>
          </p:cNvPr>
          <p:cNvSpPr txBox="1"/>
          <p:nvPr/>
        </p:nvSpPr>
        <p:spPr>
          <a:xfrm>
            <a:off x="5343132" y="5581395"/>
            <a:ext cx="2077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Single </a:t>
            </a:r>
            <a:r>
              <a:rPr lang="fr-FR" sz="1600" dirty="0" err="1"/>
              <a:t>Subject</a:t>
            </a:r>
            <a:endParaRPr lang="fr-FR" sz="1600" dirty="0"/>
          </a:p>
        </p:txBody>
      </p:sp>
      <p:pic>
        <p:nvPicPr>
          <p:cNvPr id="14" name="Graphique 13" descr="Utilisateur avec un remplissage uni">
            <a:extLst>
              <a:ext uri="{FF2B5EF4-FFF2-40B4-BE49-F238E27FC236}">
                <a16:creationId xmlns:a16="http://schemas.microsoft.com/office/drawing/2014/main" id="{378A82F6-07B4-2900-DC15-3FFAE854D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0866" y="2398233"/>
            <a:ext cx="513643" cy="513643"/>
          </a:xfrm>
          <a:prstGeom prst="rect">
            <a:avLst/>
          </a:prstGeom>
        </p:spPr>
      </p:pic>
      <p:pic>
        <p:nvPicPr>
          <p:cNvPr id="15" name="Graphique 14" descr="Utilisateur avec un remplissage uni">
            <a:extLst>
              <a:ext uri="{FF2B5EF4-FFF2-40B4-BE49-F238E27FC236}">
                <a16:creationId xmlns:a16="http://schemas.microsoft.com/office/drawing/2014/main" id="{17DC160A-75E0-2906-8FDC-7B75471A3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0857" y="2398232"/>
            <a:ext cx="513643" cy="513643"/>
          </a:xfrm>
          <a:prstGeom prst="rect">
            <a:avLst/>
          </a:prstGeom>
        </p:spPr>
      </p:pic>
      <p:pic>
        <p:nvPicPr>
          <p:cNvPr id="16" name="Graphique 15" descr="Utilisateur avec un remplissage uni">
            <a:extLst>
              <a:ext uri="{FF2B5EF4-FFF2-40B4-BE49-F238E27FC236}">
                <a16:creationId xmlns:a16="http://schemas.microsoft.com/office/drawing/2014/main" id="{A63FD61C-6A9E-0351-D1C8-24CF7337F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4493" y="2398232"/>
            <a:ext cx="513643" cy="513643"/>
          </a:xfrm>
          <a:prstGeom prst="rect">
            <a:avLst/>
          </a:prstGeom>
        </p:spPr>
      </p:pic>
      <p:pic>
        <p:nvPicPr>
          <p:cNvPr id="17" name="Graphique 16" descr="Utilisateur avec un remplissage uni">
            <a:extLst>
              <a:ext uri="{FF2B5EF4-FFF2-40B4-BE49-F238E27FC236}">
                <a16:creationId xmlns:a16="http://schemas.microsoft.com/office/drawing/2014/main" id="{45FA4897-E7D9-CC9D-86C7-F01076A5E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02897" y="2398232"/>
            <a:ext cx="513643" cy="513643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B237E00F-2BAA-2DAE-5EED-07C91713A84B}"/>
              </a:ext>
            </a:extLst>
          </p:cNvPr>
          <p:cNvSpPr/>
          <p:nvPr/>
        </p:nvSpPr>
        <p:spPr>
          <a:xfrm>
            <a:off x="8609051" y="26825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095CD27-5BCE-3565-7AE2-AE32AEDC0ABC}"/>
              </a:ext>
            </a:extLst>
          </p:cNvPr>
          <p:cNvSpPr/>
          <p:nvPr/>
        </p:nvSpPr>
        <p:spPr>
          <a:xfrm>
            <a:off x="8473953" y="26794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1EA6F8D-4286-08B0-C0F0-1921FB18C385}"/>
              </a:ext>
            </a:extLst>
          </p:cNvPr>
          <p:cNvSpPr/>
          <p:nvPr/>
        </p:nvSpPr>
        <p:spPr>
          <a:xfrm>
            <a:off x="8739395" y="26794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DB3426BC-2BA5-5AF2-63AD-EA87144FF2A2}"/>
              </a:ext>
            </a:extLst>
          </p:cNvPr>
          <p:cNvSpPr/>
          <p:nvPr/>
        </p:nvSpPr>
        <p:spPr>
          <a:xfrm rot="16200000">
            <a:off x="8416063" y="2095186"/>
            <a:ext cx="106684" cy="18374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ouvrante 21">
            <a:extLst>
              <a:ext uri="{FF2B5EF4-FFF2-40B4-BE49-F238E27FC236}">
                <a16:creationId xmlns:a16="http://schemas.microsoft.com/office/drawing/2014/main" id="{0C3F3420-6489-1C2C-F74F-7C6F0D96E028}"/>
              </a:ext>
            </a:extLst>
          </p:cNvPr>
          <p:cNvSpPr/>
          <p:nvPr/>
        </p:nvSpPr>
        <p:spPr>
          <a:xfrm rot="16200000">
            <a:off x="10802675" y="2787271"/>
            <a:ext cx="114086" cy="4458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8061608-B8C5-BB06-4D97-E9752A962743}"/>
              </a:ext>
            </a:extLst>
          </p:cNvPr>
          <p:cNvSpPr txBox="1"/>
          <p:nvPr/>
        </p:nvSpPr>
        <p:spPr>
          <a:xfrm>
            <a:off x="7554442" y="3189605"/>
            <a:ext cx="183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Training/val data:</a:t>
            </a:r>
          </a:p>
          <a:p>
            <a:pPr algn="ctr"/>
            <a:r>
              <a:rPr lang="fr-FR" sz="1400" dirty="0"/>
              <a:t>11 </a:t>
            </a:r>
            <a:r>
              <a:rPr lang="fr-FR" sz="1400" dirty="0" err="1"/>
              <a:t>subjects</a:t>
            </a:r>
            <a:endParaRPr lang="fr-FR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8347B85-703C-946C-FF03-7E1A30BAAC15}"/>
              </a:ext>
            </a:extLst>
          </p:cNvPr>
          <p:cNvSpPr txBox="1"/>
          <p:nvPr/>
        </p:nvSpPr>
        <p:spPr>
          <a:xfrm>
            <a:off x="9940987" y="3189605"/>
            <a:ext cx="183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Testing</a:t>
            </a:r>
            <a:r>
              <a:rPr lang="fr-FR" sz="1400" dirty="0"/>
              <a:t> data:</a:t>
            </a:r>
          </a:p>
          <a:p>
            <a:pPr algn="ctr"/>
            <a:r>
              <a:rPr lang="fr-FR" sz="1400" dirty="0"/>
              <a:t>12th </a:t>
            </a:r>
            <a:r>
              <a:rPr lang="fr-FR" sz="1400" dirty="0" err="1"/>
              <a:t>subject</a:t>
            </a:r>
            <a:endParaRPr lang="fr-FR" sz="1400" dirty="0"/>
          </a:p>
        </p:txBody>
      </p:sp>
      <p:pic>
        <p:nvPicPr>
          <p:cNvPr id="25" name="Graphique 24" descr="Utilisateur avec un remplissage uni">
            <a:extLst>
              <a:ext uri="{FF2B5EF4-FFF2-40B4-BE49-F238E27FC236}">
                <a16:creationId xmlns:a16="http://schemas.microsoft.com/office/drawing/2014/main" id="{7C088BC9-72BF-0815-14D3-081E560D1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0674" y="3839631"/>
            <a:ext cx="513643" cy="513643"/>
          </a:xfrm>
          <a:prstGeom prst="rect">
            <a:avLst/>
          </a:prstGeom>
        </p:spPr>
      </p:pic>
      <p:pic>
        <p:nvPicPr>
          <p:cNvPr id="26" name="Graphique 25" descr="Utilisateur avec un remplissage uni">
            <a:extLst>
              <a:ext uri="{FF2B5EF4-FFF2-40B4-BE49-F238E27FC236}">
                <a16:creationId xmlns:a16="http://schemas.microsoft.com/office/drawing/2014/main" id="{EF8DA34F-28F9-8FBF-0F0D-9F63C0A56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0665" y="3839630"/>
            <a:ext cx="513643" cy="513643"/>
          </a:xfrm>
          <a:prstGeom prst="rect">
            <a:avLst/>
          </a:prstGeom>
        </p:spPr>
      </p:pic>
      <p:pic>
        <p:nvPicPr>
          <p:cNvPr id="27" name="Graphique 26" descr="Utilisateur avec un remplissage uni">
            <a:extLst>
              <a:ext uri="{FF2B5EF4-FFF2-40B4-BE49-F238E27FC236}">
                <a16:creationId xmlns:a16="http://schemas.microsoft.com/office/drawing/2014/main" id="{C6072EF0-7488-8D1B-CBB3-BD09D312D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4301" y="3839630"/>
            <a:ext cx="513643" cy="513643"/>
          </a:xfrm>
          <a:prstGeom prst="rect">
            <a:avLst/>
          </a:prstGeom>
        </p:spPr>
      </p:pic>
      <p:pic>
        <p:nvPicPr>
          <p:cNvPr id="28" name="Graphique 27" descr="Utilisateur avec un remplissage uni">
            <a:extLst>
              <a:ext uri="{FF2B5EF4-FFF2-40B4-BE49-F238E27FC236}">
                <a16:creationId xmlns:a16="http://schemas.microsoft.com/office/drawing/2014/main" id="{1E497DE9-A28C-97CC-0106-94C9755EED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3684" t="4567"/>
          <a:stretch/>
        </p:blipFill>
        <p:spPr>
          <a:xfrm>
            <a:off x="10805721" y="3863092"/>
            <a:ext cx="340627" cy="490181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F46D1F3D-ECE0-5BDA-C865-99015CDD8E3C}"/>
              </a:ext>
            </a:extLst>
          </p:cNvPr>
          <p:cNvSpPr/>
          <p:nvPr/>
        </p:nvSpPr>
        <p:spPr>
          <a:xfrm>
            <a:off x="8638859" y="4123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78F300F-B4CF-3C25-312C-AA87F8F0634A}"/>
              </a:ext>
            </a:extLst>
          </p:cNvPr>
          <p:cNvSpPr/>
          <p:nvPr/>
        </p:nvSpPr>
        <p:spPr>
          <a:xfrm>
            <a:off x="8503761" y="41208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0DC6B89-DFFB-72D8-0841-EB59FA009133}"/>
              </a:ext>
            </a:extLst>
          </p:cNvPr>
          <p:cNvSpPr/>
          <p:nvPr/>
        </p:nvSpPr>
        <p:spPr>
          <a:xfrm>
            <a:off x="8769203" y="41208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ccolade ouvrante 31">
            <a:extLst>
              <a:ext uri="{FF2B5EF4-FFF2-40B4-BE49-F238E27FC236}">
                <a16:creationId xmlns:a16="http://schemas.microsoft.com/office/drawing/2014/main" id="{02FE1C2F-C5ED-0C58-8EE9-0ECF50A19402}"/>
              </a:ext>
            </a:extLst>
          </p:cNvPr>
          <p:cNvSpPr/>
          <p:nvPr/>
        </p:nvSpPr>
        <p:spPr>
          <a:xfrm rot="16200000">
            <a:off x="8652167" y="3330288"/>
            <a:ext cx="114087" cy="22574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ccolade ouvrante 32">
            <a:extLst>
              <a:ext uri="{FF2B5EF4-FFF2-40B4-BE49-F238E27FC236}">
                <a16:creationId xmlns:a16="http://schemas.microsoft.com/office/drawing/2014/main" id="{B73B62B0-790C-039D-2219-18B53FC2E2F7}"/>
              </a:ext>
            </a:extLst>
          </p:cNvPr>
          <p:cNvSpPr/>
          <p:nvPr/>
        </p:nvSpPr>
        <p:spPr>
          <a:xfrm rot="16200000">
            <a:off x="10832483" y="4228669"/>
            <a:ext cx="114086" cy="4458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8E6D268-2E2B-22F7-0A69-FDA1A5CF5E20}"/>
              </a:ext>
            </a:extLst>
          </p:cNvPr>
          <p:cNvSpPr txBox="1"/>
          <p:nvPr/>
        </p:nvSpPr>
        <p:spPr>
          <a:xfrm>
            <a:off x="7584249" y="4631003"/>
            <a:ext cx="2253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Training/val data:</a:t>
            </a:r>
          </a:p>
          <a:p>
            <a:pPr algn="ctr"/>
            <a:r>
              <a:rPr lang="fr-FR" sz="1400" dirty="0"/>
              <a:t>11 </a:t>
            </a:r>
            <a:r>
              <a:rPr lang="fr-FR" sz="1400" dirty="0" err="1"/>
              <a:t>subjects</a:t>
            </a:r>
            <a:r>
              <a:rPr lang="fr-FR" sz="1400" dirty="0"/>
              <a:t> et a part of 12th </a:t>
            </a:r>
            <a:r>
              <a:rPr lang="fr-FR" sz="1400" dirty="0" err="1"/>
              <a:t>subject</a:t>
            </a:r>
            <a:endParaRPr lang="fr-FR" sz="1400" dirty="0"/>
          </a:p>
        </p:txBody>
      </p:sp>
      <p:pic>
        <p:nvPicPr>
          <p:cNvPr id="35" name="Graphique 34" descr="Utilisateur avec un remplissage uni">
            <a:extLst>
              <a:ext uri="{FF2B5EF4-FFF2-40B4-BE49-F238E27FC236}">
                <a16:creationId xmlns:a16="http://schemas.microsoft.com/office/drawing/2014/main" id="{DBED545F-5A16-D72F-9707-23461F903E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67" r="64366"/>
          <a:stretch/>
        </p:blipFill>
        <p:spPr>
          <a:xfrm>
            <a:off x="9324294" y="3863092"/>
            <a:ext cx="183029" cy="490181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2F6F9340-BFA0-C87B-0CF9-8FD3E6911ACF}"/>
              </a:ext>
            </a:extLst>
          </p:cNvPr>
          <p:cNvSpPr txBox="1"/>
          <p:nvPr/>
        </p:nvSpPr>
        <p:spPr>
          <a:xfrm>
            <a:off x="10057303" y="4631003"/>
            <a:ext cx="1837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Testing</a:t>
            </a:r>
            <a:r>
              <a:rPr lang="fr-FR" sz="1400" dirty="0"/>
              <a:t> data:</a:t>
            </a:r>
          </a:p>
          <a:p>
            <a:pPr algn="ctr"/>
            <a:r>
              <a:rPr lang="fr-FR" sz="1400" dirty="0" err="1"/>
              <a:t>Rest</a:t>
            </a:r>
            <a:r>
              <a:rPr lang="fr-FR" sz="1400" dirty="0"/>
              <a:t> of data </a:t>
            </a:r>
            <a:r>
              <a:rPr lang="fr-FR" sz="1400" dirty="0" err="1"/>
              <a:t>from</a:t>
            </a:r>
            <a:r>
              <a:rPr lang="fr-FR" sz="1400" dirty="0"/>
              <a:t> 12th </a:t>
            </a:r>
            <a:r>
              <a:rPr lang="fr-FR" sz="1400" dirty="0" err="1"/>
              <a:t>subject</a:t>
            </a:r>
            <a:endParaRPr lang="fr-FR" sz="1400" dirty="0"/>
          </a:p>
        </p:txBody>
      </p:sp>
      <p:pic>
        <p:nvPicPr>
          <p:cNvPr id="37" name="Graphique 36" descr="Utilisateur avec un remplissage uni">
            <a:extLst>
              <a:ext uri="{FF2B5EF4-FFF2-40B4-BE49-F238E27FC236}">
                <a16:creationId xmlns:a16="http://schemas.microsoft.com/office/drawing/2014/main" id="{F8AA4AC5-B298-6807-E09C-4EBC7B3B38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3684" t="4567"/>
          <a:stretch/>
        </p:blipFill>
        <p:spPr>
          <a:xfrm>
            <a:off x="9687414" y="5524362"/>
            <a:ext cx="340627" cy="490181"/>
          </a:xfrm>
          <a:prstGeom prst="rect">
            <a:avLst/>
          </a:prstGeom>
        </p:spPr>
      </p:pic>
      <p:pic>
        <p:nvPicPr>
          <p:cNvPr id="38" name="Graphique 37" descr="Utilisateur avec un remplissage uni">
            <a:extLst>
              <a:ext uri="{FF2B5EF4-FFF2-40B4-BE49-F238E27FC236}">
                <a16:creationId xmlns:a16="http://schemas.microsoft.com/office/drawing/2014/main" id="{051FF97C-DFCA-050A-4A07-5C7231C0AE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4567" r="64366"/>
          <a:stretch/>
        </p:blipFill>
        <p:spPr>
          <a:xfrm>
            <a:off x="7735685" y="5473653"/>
            <a:ext cx="183029" cy="490181"/>
          </a:xfrm>
          <a:prstGeom prst="rect">
            <a:avLst/>
          </a:prstGeom>
        </p:spPr>
      </p:pic>
      <p:sp>
        <p:nvSpPr>
          <p:cNvPr id="39" name="Accolade ouvrante 38">
            <a:extLst>
              <a:ext uri="{FF2B5EF4-FFF2-40B4-BE49-F238E27FC236}">
                <a16:creationId xmlns:a16="http://schemas.microsoft.com/office/drawing/2014/main" id="{70622E5F-C0CD-3670-2AAE-4A5408EE9BFC}"/>
              </a:ext>
            </a:extLst>
          </p:cNvPr>
          <p:cNvSpPr/>
          <p:nvPr/>
        </p:nvSpPr>
        <p:spPr>
          <a:xfrm rot="16200000">
            <a:off x="7810925" y="5754192"/>
            <a:ext cx="114086" cy="4458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076C248-E5B9-C8C8-B1F0-C532B7439A21}"/>
              </a:ext>
            </a:extLst>
          </p:cNvPr>
          <p:cNvSpPr txBox="1"/>
          <p:nvPr/>
        </p:nvSpPr>
        <p:spPr>
          <a:xfrm>
            <a:off x="6975818" y="6086867"/>
            <a:ext cx="1837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Training/val data:</a:t>
            </a:r>
          </a:p>
          <a:p>
            <a:pPr algn="ctr"/>
            <a:r>
              <a:rPr lang="fr-FR" sz="1400" dirty="0"/>
              <a:t>A part of data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subject</a:t>
            </a:r>
            <a:r>
              <a:rPr lang="fr-FR" sz="1400" dirty="0"/>
              <a:t> i </a:t>
            </a:r>
          </a:p>
        </p:txBody>
      </p:sp>
      <p:sp>
        <p:nvSpPr>
          <p:cNvPr id="41" name="Accolade ouvrante 40">
            <a:extLst>
              <a:ext uri="{FF2B5EF4-FFF2-40B4-BE49-F238E27FC236}">
                <a16:creationId xmlns:a16="http://schemas.microsoft.com/office/drawing/2014/main" id="{C2DC9034-599E-2B22-A466-B1043F4821A2}"/>
              </a:ext>
            </a:extLst>
          </p:cNvPr>
          <p:cNvSpPr/>
          <p:nvPr/>
        </p:nvSpPr>
        <p:spPr>
          <a:xfrm rot="16200000">
            <a:off x="9763058" y="5805497"/>
            <a:ext cx="114086" cy="4458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F472459-27BF-4F99-B003-865E58DA7C75}"/>
              </a:ext>
            </a:extLst>
          </p:cNvPr>
          <p:cNvSpPr txBox="1"/>
          <p:nvPr/>
        </p:nvSpPr>
        <p:spPr>
          <a:xfrm>
            <a:off x="8896066" y="6086867"/>
            <a:ext cx="1837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Testing</a:t>
            </a:r>
            <a:r>
              <a:rPr lang="fr-FR" sz="1400" dirty="0"/>
              <a:t> data:</a:t>
            </a:r>
          </a:p>
          <a:p>
            <a:pPr algn="ctr"/>
            <a:r>
              <a:rPr lang="fr-FR" sz="1400" dirty="0"/>
              <a:t>Reste of data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subject</a:t>
            </a:r>
            <a:r>
              <a:rPr lang="fr-FR" sz="1400" dirty="0"/>
              <a:t> 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841787-8727-43AA-A225-D7CBA60C0CF8}"/>
              </a:ext>
            </a:extLst>
          </p:cNvPr>
          <p:cNvSpPr txBox="1"/>
          <p:nvPr/>
        </p:nvSpPr>
        <p:spPr>
          <a:xfrm>
            <a:off x="10805721" y="6596390"/>
            <a:ext cx="1484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*[7], [8], [9], [10], [11]</a:t>
            </a:r>
          </a:p>
        </p:txBody>
      </p:sp>
    </p:spTree>
    <p:extLst>
      <p:ext uri="{BB962C8B-B14F-4D97-AF65-F5344CB8AC3E}">
        <p14:creationId xmlns:p14="http://schemas.microsoft.com/office/powerpoint/2010/main" val="360090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DCC92B2-50B8-F1E3-D17C-CEE691BA04FB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2F55E4-2DCE-21E7-EDDF-B2EDA1EC1CD2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CF61EEB1-38F1-EBF6-B6E1-06E128F8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1B808E5E-75BE-31BF-CF71-20EE33DA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25" y="809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First </a:t>
            </a:r>
            <a:r>
              <a:rPr lang="fr-FR" dirty="0" err="1">
                <a:solidFill>
                  <a:schemeClr val="bg1"/>
                </a:solidFill>
              </a:rPr>
              <a:t>conference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paper</a:t>
            </a:r>
            <a:r>
              <a:rPr lang="fr-FR" dirty="0">
                <a:solidFill>
                  <a:schemeClr val="bg1"/>
                </a:solidFill>
              </a:rPr>
              <a:t>: CNN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5E13AF3-832D-1A3D-99E6-6AB81C78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5" y="3046938"/>
            <a:ext cx="2647147" cy="1395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0C4902-58E5-4A5F-1B0E-A3D74E03B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208" y="2736502"/>
            <a:ext cx="8182162" cy="28158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FE3635-E227-E762-3CCB-ECC3BD06036E}"/>
              </a:ext>
            </a:extLst>
          </p:cNvPr>
          <p:cNvSpPr/>
          <p:nvPr/>
        </p:nvSpPr>
        <p:spPr>
          <a:xfrm>
            <a:off x="5924151" y="2367169"/>
            <a:ext cx="414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Arial" charset="0"/>
                <a:ea typeface="Arial" charset="0"/>
                <a:cs typeface="Arial" charset="0"/>
              </a:rPr>
              <a:t>Convolutional</a:t>
            </a:r>
            <a:r>
              <a:rPr lang="fr-FR" dirty="0">
                <a:latin typeface="Arial" charset="0"/>
                <a:ea typeface="Arial" charset="0"/>
                <a:cs typeface="Arial" charset="0"/>
              </a:rPr>
              <a:t> Neural Network (CNN)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789F63E-72CD-3A1B-50E1-A0E39777D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45" b="4271"/>
          <a:stretch/>
        </p:blipFill>
        <p:spPr>
          <a:xfrm>
            <a:off x="2971176" y="3614413"/>
            <a:ext cx="559032" cy="26053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DACF51E-A815-C9B6-36D7-7892324D01A3}"/>
              </a:ext>
            </a:extLst>
          </p:cNvPr>
          <p:cNvSpPr txBox="1"/>
          <p:nvPr/>
        </p:nvSpPr>
        <p:spPr>
          <a:xfrm>
            <a:off x="6663719" y="6449795"/>
            <a:ext cx="5546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dirty="0">
                <a:effectLst/>
                <a:latin typeface="Arial" panose="020B0604020202020204" pitchFamily="34" charset="0"/>
              </a:rPr>
              <a:t>[2] K. Cabrera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Castilloset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al.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Burst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c-VEP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based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BCI: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Opti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mizing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stimulus design for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enhanced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classification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minimal calibration data and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improved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user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experience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NeuroImage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2023.</a:t>
            </a:r>
            <a:endParaRPr lang="fr-FR" sz="1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A02D80-1936-0913-B1C6-77BD3761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455"/>
            <a:ext cx="10515600" cy="871393"/>
          </a:xfrm>
          <a:prstGeom prst="round2DiagRect">
            <a:avLst/>
          </a:prstGeom>
          <a:solidFill>
            <a:srgbClr val="006666"/>
          </a:solidFill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Deep Riemannian Neural Architectures for Domain Adaptation in Burst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cVEP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-based Brain Computer Interface, 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ESANN</a:t>
            </a:r>
            <a:endParaRPr lang="fr-F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1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DCC92B2-50B8-F1E3-D17C-CEE691BA04FB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2F55E4-2DCE-21E7-EDDF-B2EDA1EC1CD2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CF61EEB1-38F1-EBF6-B6E1-06E128F8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1B808E5E-75BE-31BF-CF71-20EE33DA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25" y="809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First </a:t>
            </a:r>
            <a:r>
              <a:rPr lang="fr-FR" dirty="0" err="1">
                <a:solidFill>
                  <a:schemeClr val="bg1"/>
                </a:solidFill>
              </a:rPr>
              <a:t>conference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paper</a:t>
            </a:r>
            <a:r>
              <a:rPr lang="fr-FR" dirty="0">
                <a:solidFill>
                  <a:schemeClr val="bg1"/>
                </a:solidFill>
              </a:rPr>
              <a:t>: SPDNet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ECD4504-B939-2B05-D5AE-B15BC760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18" y="2744968"/>
            <a:ext cx="7791808" cy="21663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7166F33-1BB2-DE42-78CC-9752337AA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4" y="3039616"/>
            <a:ext cx="2128313" cy="12915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E7B531-3302-78C3-AB1A-0861DE6509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45" b="4271"/>
          <a:stretch/>
        </p:blipFill>
        <p:spPr>
          <a:xfrm>
            <a:off x="2281287" y="3546736"/>
            <a:ext cx="453938" cy="2115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C87705C-C7F6-996D-1FD8-CD17DC12AF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45" b="4271"/>
          <a:stretch/>
        </p:blipFill>
        <p:spPr>
          <a:xfrm>
            <a:off x="4119370" y="3559463"/>
            <a:ext cx="453938" cy="2115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470C23-FC22-98B9-C944-A00531DE46D3}"/>
              </a:ext>
            </a:extLst>
          </p:cNvPr>
          <p:cNvSpPr/>
          <p:nvPr/>
        </p:nvSpPr>
        <p:spPr>
          <a:xfrm>
            <a:off x="2773429" y="3240489"/>
            <a:ext cx="1307737" cy="8240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Covariance</a:t>
            </a:r>
          </a:p>
          <a:p>
            <a:pPr algn="ctr"/>
            <a:r>
              <a:rPr lang="fr-FR" sz="1400" dirty="0"/>
              <a:t>transformation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7EBBEE-EBB7-8A7F-57E5-3AED16BA9B66}"/>
              </a:ext>
            </a:extLst>
          </p:cNvPr>
          <p:cNvSpPr txBox="1"/>
          <p:nvPr/>
        </p:nvSpPr>
        <p:spPr>
          <a:xfrm>
            <a:off x="7953720" y="6142019"/>
            <a:ext cx="4346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dirty="0">
                <a:effectLst/>
                <a:latin typeface="Arial" panose="020B0604020202020204" pitchFamily="34" charset="0"/>
              </a:rPr>
              <a:t>[10] Z. Huang and L. Van Gool. A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riemannian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network for SPD matrix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learning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In AAAI, page 9, 2017</a:t>
            </a:r>
          </a:p>
          <a:p>
            <a:r>
              <a:rPr lang="fr-FR" sz="1000" b="0" i="0" dirty="0">
                <a:effectLst/>
                <a:latin typeface="Arial" panose="020B0604020202020204" pitchFamily="34" charset="0"/>
              </a:rPr>
              <a:t>[11] R.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Kobler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et al. SPD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domain-specific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batch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normalization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to crack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interpretable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unsupervised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domain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adaptation in EEG. In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NeurIPS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, 2022.</a:t>
            </a:r>
            <a:endParaRPr lang="fr-FR" sz="1000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2842A83F-1415-D2E5-510E-4B723EF2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455"/>
            <a:ext cx="10515600" cy="871393"/>
          </a:xfrm>
          <a:prstGeom prst="round2DiagRect">
            <a:avLst/>
          </a:prstGeom>
          <a:solidFill>
            <a:srgbClr val="006666"/>
          </a:solidFill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Deep Riemannian Neural Architectures for Domain Adaptation in Burst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cVEP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-based Brain Computer Interface, 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ESANN</a:t>
            </a:r>
            <a:endParaRPr lang="fr-F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0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59F427C-0129-825D-454B-53E7E324FEC2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0B5CA7-EEB8-E9C3-D128-0C52B176FBD3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592764B0-5F0E-1D68-94A7-96646F35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1C10C8E-D62A-F671-4383-D0F16E7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25" y="809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First </a:t>
            </a:r>
            <a:r>
              <a:rPr lang="fr-FR" dirty="0" err="1">
                <a:solidFill>
                  <a:schemeClr val="bg1"/>
                </a:solidFill>
              </a:rPr>
              <a:t>conference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paper</a:t>
            </a:r>
            <a:r>
              <a:rPr lang="fr-FR" dirty="0">
                <a:solidFill>
                  <a:schemeClr val="bg1"/>
                </a:solidFill>
              </a:rPr>
              <a:t>: </a:t>
            </a:r>
            <a:r>
              <a:rPr lang="fr-FR" dirty="0" err="1">
                <a:solidFill>
                  <a:schemeClr val="bg1"/>
                </a:solidFill>
              </a:rPr>
              <a:t>Results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E02CC3-22BE-0811-9925-AAAB8557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455"/>
            <a:ext cx="10515600" cy="871393"/>
          </a:xfrm>
          <a:prstGeom prst="round2DiagRect">
            <a:avLst/>
          </a:prstGeom>
          <a:solidFill>
            <a:srgbClr val="006666"/>
          </a:solidFill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Deep Riemannian Neural Architectures for Domain Adaptation in Burst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cVEP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-based Brain Computer Interface, 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ESANN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E243F1-2F16-C384-E675-EAD5FEF6A745}"/>
              </a:ext>
            </a:extLst>
          </p:cNvPr>
          <p:cNvSpPr/>
          <p:nvPr/>
        </p:nvSpPr>
        <p:spPr>
          <a:xfrm>
            <a:off x="404875" y="2675676"/>
            <a:ext cx="4797439" cy="362989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DA setting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performs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DG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All three models show comparable performance without significant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differences (excep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in SS setting)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~ 93%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Riemannian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DeepLearning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seems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more consistent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7" descr="Une image contenant texte, diagramme, capture d’écran, nombre&#10;&#10;Description générée automatiquement">
            <a:extLst>
              <a:ext uri="{FF2B5EF4-FFF2-40B4-BE49-F238E27FC236}">
                <a16:creationId xmlns:a16="http://schemas.microsoft.com/office/drawing/2014/main" id="{6B78F0D0-75CE-46D3-ABC5-290BFA9B8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69" y="2396787"/>
            <a:ext cx="4507881" cy="44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14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C8F9304-1036-823A-4E7E-72197E97C263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4783C1-1400-6B2A-FDBC-81B794D7BB41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9C2B453C-FB0B-CF9E-75D9-A7844502F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8" name="Titre 1">
            <a:extLst>
              <a:ext uri="{FF2B5EF4-FFF2-40B4-BE49-F238E27FC236}">
                <a16:creationId xmlns:a16="http://schemas.microsoft.com/office/drawing/2014/main" id="{222AA80B-DB41-2EA0-8CE5-E7901DB861B6}"/>
              </a:ext>
            </a:extLst>
          </p:cNvPr>
          <p:cNvSpPr txBox="1">
            <a:spLocks/>
          </p:cNvSpPr>
          <p:nvPr/>
        </p:nvSpPr>
        <p:spPr>
          <a:xfrm>
            <a:off x="523240" y="101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chemeClr val="bg1"/>
                </a:solidFill>
              </a:rPr>
              <a:t>Wavelet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Transform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0EE5BC6-1DD3-9AF7-4C2C-B88611B7A2E2}"/>
              </a:ext>
            </a:extLst>
          </p:cNvPr>
          <p:cNvSpPr/>
          <p:nvPr/>
        </p:nvSpPr>
        <p:spPr>
          <a:xfrm>
            <a:off x="1661532" y="2040673"/>
            <a:ext cx="2776653" cy="847492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Temporal (or spatial) information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0AFA7C6-01D7-4E9E-A5CB-548BC9EF2563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438185" y="2464419"/>
            <a:ext cx="2665141" cy="0"/>
          </a:xfrm>
          <a:prstGeom prst="straightConnector1">
            <a:avLst/>
          </a:prstGeom>
          <a:ln w="57150">
            <a:solidFill>
              <a:srgbClr val="00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4199DBD-88E0-1B1D-03D4-7656E267AB1C}"/>
              </a:ext>
            </a:extLst>
          </p:cNvPr>
          <p:cNvSpPr/>
          <p:nvPr/>
        </p:nvSpPr>
        <p:spPr>
          <a:xfrm>
            <a:off x="7103326" y="2040672"/>
            <a:ext cx="2776653" cy="847493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Temporal (or spatial) &amp; </a:t>
            </a:r>
            <a:r>
              <a:rPr lang="fr-FR" dirty="0" err="1"/>
              <a:t>frequency</a:t>
            </a:r>
            <a:r>
              <a:rPr lang="fr-FR" dirty="0"/>
              <a:t>  information</a:t>
            </a:r>
          </a:p>
        </p:txBody>
      </p:sp>
      <p:pic>
        <p:nvPicPr>
          <p:cNvPr id="17" name="Image 16" descr="Une image contenant ligne, Tracé, diagramme&#10;&#10;Description générée automatiquement">
            <a:extLst>
              <a:ext uri="{FF2B5EF4-FFF2-40B4-BE49-F238E27FC236}">
                <a16:creationId xmlns:a16="http://schemas.microsoft.com/office/drawing/2014/main" id="{8EDD2E44-FF46-CA19-644E-5A3DF6AF9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64" y="3440431"/>
            <a:ext cx="3093988" cy="2354784"/>
          </a:xfrm>
          <a:prstGeom prst="rect">
            <a:avLst/>
          </a:prstGeom>
        </p:spPr>
      </p:pic>
      <p:pic>
        <p:nvPicPr>
          <p:cNvPr id="19" name="Image 18" descr="Une image contenant capture d’écran, ligne, Caractère coloré, Rectangle&#10;&#10;Description générée automatiquement">
            <a:extLst>
              <a:ext uri="{FF2B5EF4-FFF2-40B4-BE49-F238E27FC236}">
                <a16:creationId xmlns:a16="http://schemas.microsoft.com/office/drawing/2014/main" id="{701640A3-DF07-FC24-EB8E-D0524A0CC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813" y="3429000"/>
            <a:ext cx="2979678" cy="2377646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48EB69C-7020-AB2B-FF75-984B60C09862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596852" y="4617823"/>
            <a:ext cx="2404961" cy="0"/>
          </a:xfrm>
          <a:prstGeom prst="straightConnector1">
            <a:avLst/>
          </a:prstGeom>
          <a:ln w="57150">
            <a:solidFill>
              <a:srgbClr val="00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95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786DFCB-6BB9-6E4E-B2C2-2E8CF328AD04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2D16E5-DE56-6F60-CD1E-73DE443FE04E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2A205849-6E4A-1670-02D5-36645CB6D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1CACE4F-319D-7801-7FB4-EE829D73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10160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Testing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Wavelet</a:t>
            </a:r>
            <a:r>
              <a:rPr lang="fr-FR" dirty="0">
                <a:solidFill>
                  <a:schemeClr val="bg1"/>
                </a:solidFill>
              </a:rPr>
              <a:t> classifier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B1F4937-9A2E-9411-5C3C-339E1F6000D8}"/>
              </a:ext>
            </a:extLst>
          </p:cNvPr>
          <p:cNvSpPr/>
          <p:nvPr/>
        </p:nvSpPr>
        <p:spPr>
          <a:xfrm>
            <a:off x="1605280" y="3312160"/>
            <a:ext cx="1778000" cy="518160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Wavelet</a:t>
            </a:r>
            <a:r>
              <a:rPr lang="fr-FR" dirty="0"/>
              <a:t> transformation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135007B-010A-CDEE-2C8C-264C0245E5C6}"/>
              </a:ext>
            </a:extLst>
          </p:cNvPr>
          <p:cNvSpPr/>
          <p:nvPr/>
        </p:nvSpPr>
        <p:spPr>
          <a:xfrm>
            <a:off x="320040" y="3312160"/>
            <a:ext cx="543560" cy="518160"/>
          </a:xfrm>
          <a:prstGeom prst="ellipse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28C71-E7F0-2FD1-50C3-3A4BAAE33EA2}"/>
              </a:ext>
            </a:extLst>
          </p:cNvPr>
          <p:cNvSpPr/>
          <p:nvPr/>
        </p:nvSpPr>
        <p:spPr>
          <a:xfrm>
            <a:off x="4003040" y="3312160"/>
            <a:ext cx="1778000" cy="518160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C192C-2AAF-03A6-92AB-78964AFEE41A}"/>
              </a:ext>
            </a:extLst>
          </p:cNvPr>
          <p:cNvSpPr/>
          <p:nvPr/>
        </p:nvSpPr>
        <p:spPr>
          <a:xfrm>
            <a:off x="6400800" y="3312160"/>
            <a:ext cx="1778000" cy="518160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Covariance matrices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E8F61CD-8D80-8D51-24D5-559F5ED9330F}"/>
              </a:ext>
            </a:extLst>
          </p:cNvPr>
          <p:cNvSpPr/>
          <p:nvPr/>
        </p:nvSpPr>
        <p:spPr>
          <a:xfrm>
            <a:off x="11231880" y="3312160"/>
            <a:ext cx="543560" cy="518160"/>
          </a:xfrm>
          <a:prstGeom prst="ellipse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F31A57A-C246-CB19-9B2D-D4BB97C29EC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594340" y="3571240"/>
            <a:ext cx="617220" cy="0"/>
          </a:xfrm>
          <a:prstGeom prst="straightConnector1">
            <a:avLst/>
          </a:prstGeom>
          <a:ln w="38100">
            <a:solidFill>
              <a:srgbClr val="F1A5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2078F81-5C3E-0947-0532-D2E2E4D39CAE}"/>
              </a:ext>
            </a:extLst>
          </p:cNvPr>
          <p:cNvSpPr/>
          <p:nvPr/>
        </p:nvSpPr>
        <p:spPr>
          <a:xfrm>
            <a:off x="8816340" y="3312160"/>
            <a:ext cx="1778000" cy="518160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SPDNet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4E97A69-81EB-DB9E-CA4C-FCAF5358038B}"/>
              </a:ext>
            </a:extLst>
          </p:cNvPr>
          <p:cNvCxnSpPr>
            <a:cxnSpLocks/>
          </p:cNvCxnSpPr>
          <p:nvPr/>
        </p:nvCxnSpPr>
        <p:spPr>
          <a:xfrm>
            <a:off x="8199120" y="3566160"/>
            <a:ext cx="617220" cy="0"/>
          </a:xfrm>
          <a:prstGeom prst="straightConnector1">
            <a:avLst/>
          </a:prstGeom>
          <a:ln w="38100">
            <a:solidFill>
              <a:srgbClr val="F1A5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F9684A1-F3D7-A7CC-8A73-BEF55C16D055}"/>
              </a:ext>
            </a:extLst>
          </p:cNvPr>
          <p:cNvCxnSpPr>
            <a:cxnSpLocks/>
          </p:cNvCxnSpPr>
          <p:nvPr/>
        </p:nvCxnSpPr>
        <p:spPr>
          <a:xfrm>
            <a:off x="5781040" y="3566160"/>
            <a:ext cx="617220" cy="0"/>
          </a:xfrm>
          <a:prstGeom prst="straightConnector1">
            <a:avLst/>
          </a:prstGeom>
          <a:ln w="38100">
            <a:solidFill>
              <a:srgbClr val="F1A5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2301046-F007-0081-EA51-779D8B605744}"/>
              </a:ext>
            </a:extLst>
          </p:cNvPr>
          <p:cNvCxnSpPr>
            <a:cxnSpLocks/>
          </p:cNvCxnSpPr>
          <p:nvPr/>
        </p:nvCxnSpPr>
        <p:spPr>
          <a:xfrm>
            <a:off x="3385820" y="3566160"/>
            <a:ext cx="617220" cy="0"/>
          </a:xfrm>
          <a:prstGeom prst="straightConnector1">
            <a:avLst/>
          </a:prstGeom>
          <a:ln w="38100">
            <a:solidFill>
              <a:srgbClr val="F1A5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AE1551B-ADD7-DA48-D6F5-1EA5AA8412E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63600" y="3566160"/>
            <a:ext cx="741680" cy="5080"/>
          </a:xfrm>
          <a:prstGeom prst="straightConnector1">
            <a:avLst/>
          </a:prstGeom>
          <a:ln w="38100">
            <a:solidFill>
              <a:srgbClr val="F1A5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F7FFA7E7-63FE-0DF8-91B5-C4C21969B42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1625" y="2975610"/>
            <a:ext cx="914400" cy="250190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A7AB4C84-8E28-9FA3-3C92-0B75CB59D9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21939" y="2970530"/>
            <a:ext cx="914400" cy="250190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3B7C4096-F334-AC4A-758B-77A5F0D0964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08905" y="2970529"/>
            <a:ext cx="914400" cy="250190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EB92C451-5DE8-62B9-1259-04F44B44C0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16825" y="2970528"/>
            <a:ext cx="914400" cy="250190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4D5E8C0D-74C1-0C0F-E8A9-D84C5988F1D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50780" y="2970528"/>
            <a:ext cx="914400" cy="250190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513665D-47D5-E75E-7286-710C2F4F1479}"/>
              </a:ext>
            </a:extLst>
          </p:cNvPr>
          <p:cNvSpPr txBox="1"/>
          <p:nvPr/>
        </p:nvSpPr>
        <p:spPr>
          <a:xfrm>
            <a:off x="191770" y="2293203"/>
            <a:ext cx="883920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E x C x 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6218F1D-A5C8-953C-75F6-D36C993E4CA9}"/>
              </a:ext>
            </a:extLst>
          </p:cNvPr>
          <p:cNvSpPr txBox="1"/>
          <p:nvPr/>
        </p:nvSpPr>
        <p:spPr>
          <a:xfrm>
            <a:off x="2589529" y="2293203"/>
            <a:ext cx="1129030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E x F x C x T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AB4A31B-69A0-7F80-4886-755C81F2B0D6}"/>
              </a:ext>
            </a:extLst>
          </p:cNvPr>
          <p:cNvSpPr txBox="1"/>
          <p:nvPr/>
        </p:nvSpPr>
        <p:spPr>
          <a:xfrm>
            <a:off x="4976495" y="2299869"/>
            <a:ext cx="1129030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E x F x C x 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4B3B434-F8FD-F1D4-3059-867EC21C1566}"/>
              </a:ext>
            </a:extLst>
          </p:cNvPr>
          <p:cNvSpPr txBox="1"/>
          <p:nvPr/>
        </p:nvSpPr>
        <p:spPr>
          <a:xfrm>
            <a:off x="7506970" y="2286532"/>
            <a:ext cx="883920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E x Q x 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8A29BD-52BD-1388-84F3-A0EEAB09AE4C}"/>
              </a:ext>
            </a:extLst>
          </p:cNvPr>
          <p:cNvSpPr txBox="1"/>
          <p:nvPr/>
        </p:nvSpPr>
        <p:spPr>
          <a:xfrm>
            <a:off x="10095547" y="2278011"/>
            <a:ext cx="574675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(2,1)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D048E881-E433-DD3B-85DE-A2F6E21AA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70"/>
          <a:stretch/>
        </p:blipFill>
        <p:spPr>
          <a:xfrm>
            <a:off x="638810" y="4594519"/>
            <a:ext cx="2212264" cy="1590039"/>
          </a:xfrm>
          <a:prstGeom prst="rect">
            <a:avLst/>
          </a:prstGeom>
        </p:spPr>
      </p:pic>
      <p:pic>
        <p:nvPicPr>
          <p:cNvPr id="47" name="Image 4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BE17F2F-7E61-0B5C-B9A3-A6E742E471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568775" y="4614267"/>
            <a:ext cx="2212265" cy="1639938"/>
          </a:xfrm>
          <a:prstGeom prst="rect">
            <a:avLst/>
          </a:prstGeom>
        </p:spPr>
      </p:pic>
      <p:pic>
        <p:nvPicPr>
          <p:cNvPr id="49" name="Image 48" descr="Une image contenant texte, capture d’écran, Parallèle, Rectangle&#10;&#10;Description générée automatiquement">
            <a:extLst>
              <a:ext uri="{FF2B5EF4-FFF2-40B4-BE49-F238E27FC236}">
                <a16:creationId xmlns:a16="http://schemas.microsoft.com/office/drawing/2014/main" id="{7F7ECC0B-BF72-7736-AC8C-A16B330EC6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8"/>
          <a:stretch/>
        </p:blipFill>
        <p:spPr>
          <a:xfrm>
            <a:off x="6628593" y="4274502"/>
            <a:ext cx="1994707" cy="1979703"/>
          </a:xfrm>
          <a:prstGeom prst="rect">
            <a:avLst/>
          </a:prstGeom>
        </p:spPr>
      </p:pic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809B1C2-D913-C6F8-6C46-C86DAA49AAAA}"/>
              </a:ext>
            </a:extLst>
          </p:cNvPr>
          <p:cNvCxnSpPr>
            <a:endCxn id="45" idx="0"/>
          </p:cNvCxnSpPr>
          <p:nvPr/>
        </p:nvCxnSpPr>
        <p:spPr>
          <a:xfrm>
            <a:off x="1158240" y="3575895"/>
            <a:ext cx="586702" cy="1018624"/>
          </a:xfrm>
          <a:prstGeom prst="line">
            <a:avLst/>
          </a:prstGeom>
          <a:ln w="19050">
            <a:solidFill>
              <a:srgbClr val="0066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B6F4ACCE-7B3A-4979-7540-BD0D7FD41EB7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670954" y="3575895"/>
            <a:ext cx="1003954" cy="1038372"/>
          </a:xfrm>
          <a:prstGeom prst="line">
            <a:avLst/>
          </a:prstGeom>
          <a:ln w="19050">
            <a:solidFill>
              <a:srgbClr val="0066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9407F31B-397A-ABDE-0C9A-44CEA9B7C28F}"/>
              </a:ext>
            </a:extLst>
          </p:cNvPr>
          <p:cNvCxnSpPr>
            <a:cxnSpLocks/>
          </p:cNvCxnSpPr>
          <p:nvPr/>
        </p:nvCxnSpPr>
        <p:spPr>
          <a:xfrm>
            <a:off x="6041891" y="3585769"/>
            <a:ext cx="1475203" cy="931625"/>
          </a:xfrm>
          <a:prstGeom prst="line">
            <a:avLst/>
          </a:prstGeom>
          <a:ln w="19050">
            <a:solidFill>
              <a:srgbClr val="0066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5D6B575-76A1-C08D-6F01-078A00AA5964}"/>
              </a:ext>
            </a:extLst>
          </p:cNvPr>
          <p:cNvSpPr txBox="1"/>
          <p:nvPr/>
        </p:nvSpPr>
        <p:spPr>
          <a:xfrm>
            <a:off x="7725704" y="6442577"/>
            <a:ext cx="4515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</a:rPr>
              <a:t>[13] Paillard, Joseph et al. GREEN: a </a:t>
            </a:r>
            <a:r>
              <a:rPr lang="fr-FR" sz="1000" dirty="0" err="1">
                <a:latin typeface="Arial" panose="020B0604020202020204" pitchFamily="34" charset="0"/>
              </a:rPr>
              <a:t>lightweight</a:t>
            </a:r>
            <a:r>
              <a:rPr lang="fr-FR" sz="1000" dirty="0">
                <a:latin typeface="Arial" panose="020B0604020202020204" pitchFamily="34" charset="0"/>
              </a:rPr>
              <a:t> architecture </a:t>
            </a:r>
            <a:r>
              <a:rPr lang="fr-FR" sz="1000" dirty="0" err="1">
                <a:latin typeface="Arial" panose="020B0604020202020204" pitchFamily="34" charset="0"/>
              </a:rPr>
              <a:t>using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</a:rPr>
              <a:t>learnable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</a:rPr>
              <a:t>wavelets</a:t>
            </a:r>
            <a:r>
              <a:rPr lang="fr-FR" sz="1000" dirty="0">
                <a:latin typeface="Arial" panose="020B0604020202020204" pitchFamily="34" charset="0"/>
              </a:rPr>
              <a:t> and </a:t>
            </a:r>
            <a:r>
              <a:rPr lang="fr-FR" sz="1000" dirty="0" err="1">
                <a:latin typeface="Arial" panose="020B0604020202020204" pitchFamily="34" charset="0"/>
              </a:rPr>
              <a:t>Riemannian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</a:rPr>
              <a:t>geometry</a:t>
            </a:r>
            <a:r>
              <a:rPr lang="fr-FR" sz="1000" dirty="0">
                <a:latin typeface="Arial" panose="020B0604020202020204" pitchFamily="34" charset="0"/>
              </a:rPr>
              <a:t> for </a:t>
            </a:r>
            <a:r>
              <a:rPr lang="fr-FR" sz="1000" dirty="0" err="1">
                <a:latin typeface="Arial" panose="020B0604020202020204" pitchFamily="34" charset="0"/>
              </a:rPr>
              <a:t>biomarker</a:t>
            </a:r>
            <a:r>
              <a:rPr lang="fr-FR" sz="1000" dirty="0">
                <a:latin typeface="Arial" panose="020B0604020202020204" pitchFamily="34" charset="0"/>
              </a:rPr>
              <a:t> exploration,2024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35396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407E4A5-F151-6ADC-B3B1-7E37649BFDD2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7E1B82-46AC-DB41-174B-3E6BD96E25AD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 descr="Une image contenant Caractère coloré, nature, montagne&#10;&#10;Description générée automatiquement">
              <a:extLst>
                <a:ext uri="{FF2B5EF4-FFF2-40B4-BE49-F238E27FC236}">
                  <a16:creationId xmlns:a16="http://schemas.microsoft.com/office/drawing/2014/main" id="{6E714E4E-07A7-4A37-F42A-27629EAF0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1857C63-24A0-F8F8-580D-BF8ACE43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Future direction</a:t>
            </a: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AFFE91B6-EDCB-19B3-4F03-B1A97CB80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3364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315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A77F17E-BB39-9580-9E48-73EA9828F1EA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A3EC9A-6169-88BC-9C86-4F053A337BF1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75DB77F-3B53-64C9-B351-416C042F6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00CEA7-09BB-E154-8EB4-DCD10C69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Formations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D3CCD20-8353-3F97-5EE2-96ED709EEB7A}"/>
              </a:ext>
            </a:extLst>
          </p:cNvPr>
          <p:cNvSpPr/>
          <p:nvPr/>
        </p:nvSpPr>
        <p:spPr>
          <a:xfrm>
            <a:off x="1376039" y="2601849"/>
            <a:ext cx="7102136" cy="689872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Science </a:t>
            </a:r>
            <a:r>
              <a:rPr lang="fr-FR" dirty="0" err="1"/>
              <a:t>ethics</a:t>
            </a:r>
            <a:r>
              <a:rPr lang="fr-FR" dirty="0"/>
              <a:t> and </a:t>
            </a:r>
            <a:r>
              <a:rPr lang="fr-FR" dirty="0" err="1"/>
              <a:t>integrity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7B5308F-A1A1-BFF7-BDE4-92BB5CD44407}"/>
              </a:ext>
            </a:extLst>
          </p:cNvPr>
          <p:cNvSpPr/>
          <p:nvPr/>
        </p:nvSpPr>
        <p:spPr>
          <a:xfrm>
            <a:off x="1376039" y="3562108"/>
            <a:ext cx="7102136" cy="689872"/>
          </a:xfrm>
          <a:prstGeom prst="roundRect">
            <a:avLst/>
          </a:prstGeom>
          <a:solidFill>
            <a:srgbClr val="33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Open science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544A09A-043F-6EED-FAC5-8E6A483AA44B}"/>
              </a:ext>
            </a:extLst>
          </p:cNvPr>
          <p:cNvSpPr/>
          <p:nvPr/>
        </p:nvSpPr>
        <p:spPr>
          <a:xfrm>
            <a:off x="1376039" y="4522367"/>
            <a:ext cx="7102136" cy="689872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Grenoble </a:t>
            </a:r>
            <a:r>
              <a:rPr lang="fr-FR" dirty="0" err="1"/>
              <a:t>neurotech</a:t>
            </a:r>
            <a:r>
              <a:rPr lang="fr-FR" dirty="0"/>
              <a:t> </a:t>
            </a:r>
            <a:r>
              <a:rPr lang="fr-FR" dirty="0" err="1"/>
              <a:t>school</a:t>
            </a:r>
            <a:r>
              <a:rPr lang="fr-FR" dirty="0"/>
              <a:t> 2024</a:t>
            </a:r>
          </a:p>
        </p:txBody>
      </p:sp>
      <p:pic>
        <p:nvPicPr>
          <p:cNvPr id="2050" name="Picture 2" descr="Grenoble Neurotech School 2024 - Sciencesconf.org">
            <a:extLst>
              <a:ext uri="{FF2B5EF4-FFF2-40B4-BE49-F238E27FC236}">
                <a16:creationId xmlns:a16="http://schemas.microsoft.com/office/drawing/2014/main" id="{44FC8D20-4611-AB70-7859-017B6833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12" y="4571818"/>
            <a:ext cx="1863247" cy="59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2BD92B93-875C-637B-AF41-0BC77865ACF5}"/>
              </a:ext>
            </a:extLst>
          </p:cNvPr>
          <p:cNvSpPr/>
          <p:nvPr/>
        </p:nvSpPr>
        <p:spPr>
          <a:xfrm>
            <a:off x="8478175" y="2486722"/>
            <a:ext cx="621220" cy="282125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C62B1A-E8CD-1460-C02B-97B434126C64}"/>
              </a:ext>
            </a:extLst>
          </p:cNvPr>
          <p:cNvSpPr txBox="1"/>
          <p:nvPr/>
        </p:nvSpPr>
        <p:spPr>
          <a:xfrm>
            <a:off x="9166241" y="3712685"/>
            <a:ext cx="112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49h/100h </a:t>
            </a:r>
          </a:p>
        </p:txBody>
      </p:sp>
    </p:spTree>
    <p:extLst>
      <p:ext uri="{BB962C8B-B14F-4D97-AF65-F5344CB8AC3E}">
        <p14:creationId xmlns:p14="http://schemas.microsoft.com/office/powerpoint/2010/main" val="219330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3C009BA-4628-632C-4C32-E2F62CCDDE74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25F280-2FA9-9B7C-0EC9-E12D9F57AACD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251A8B4-CEB0-3235-FE50-AEEED04A1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9D9E3C6-14BD-C2FB-6AAA-2FA6C07A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4954402-6F90-84B0-EB0E-CC92C6E2F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5496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507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3FBB6F6C-CC01-80CD-C45E-200C93096A07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7B1538-1727-EEBC-8989-3CC1757C1105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40722BE6-A18A-DB9E-9C59-8863535A0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87C1E4D-1577-0527-EBC8-343B2314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0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Conference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E4FFA7E-2A28-2752-DE45-7A19ADD6372F}"/>
              </a:ext>
            </a:extLst>
          </p:cNvPr>
          <p:cNvSpPr/>
          <p:nvPr/>
        </p:nvSpPr>
        <p:spPr>
          <a:xfrm>
            <a:off x="586582" y="2040091"/>
            <a:ext cx="7102136" cy="6898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NeuroErgonomics</a:t>
            </a:r>
            <a:r>
              <a:rPr lang="fr-FR" dirty="0"/>
              <a:t> 2024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11DD80C-13AA-55A4-81EE-847379F3A9B9}"/>
              </a:ext>
            </a:extLst>
          </p:cNvPr>
          <p:cNvSpPr/>
          <p:nvPr/>
        </p:nvSpPr>
        <p:spPr>
          <a:xfrm>
            <a:off x="586582" y="3000350"/>
            <a:ext cx="7102136" cy="689872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ICML 2024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C8A3177-89D6-875A-BB51-FC764C5D208E}"/>
              </a:ext>
            </a:extLst>
          </p:cNvPr>
          <p:cNvSpPr/>
          <p:nvPr/>
        </p:nvSpPr>
        <p:spPr>
          <a:xfrm>
            <a:off x="586582" y="3960609"/>
            <a:ext cx="7102136" cy="689872"/>
          </a:xfrm>
          <a:prstGeom prst="roundRect">
            <a:avLst/>
          </a:prstGeom>
          <a:solidFill>
            <a:srgbClr val="33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Graz BCI 2024 (en septembre)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92CA2E3-DBE0-4007-084A-4047550CFF3D}"/>
              </a:ext>
            </a:extLst>
          </p:cNvPr>
          <p:cNvSpPr/>
          <p:nvPr/>
        </p:nvSpPr>
        <p:spPr>
          <a:xfrm>
            <a:off x="586582" y="4920868"/>
            <a:ext cx="7102136" cy="689872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ESANN 2024 (En octobre)</a:t>
            </a:r>
          </a:p>
        </p:txBody>
      </p:sp>
      <p:pic>
        <p:nvPicPr>
          <p:cNvPr id="3078" name="Picture 6" descr="Neuroergonomics | Facebook">
            <a:extLst>
              <a:ext uri="{FF2B5EF4-FFF2-40B4-BE49-F238E27FC236}">
                <a16:creationId xmlns:a16="http://schemas.microsoft.com/office/drawing/2014/main" id="{B04887FD-0C5B-5B9B-A22A-E9E8A7F7C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t="15414" r="-52" b="22354"/>
          <a:stretch/>
        </p:blipFill>
        <p:spPr bwMode="auto">
          <a:xfrm>
            <a:off x="4318062" y="2066725"/>
            <a:ext cx="1985740" cy="64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nternational Conference on Machine Learning (ICML) 2024 - Naver Labs Europe">
            <a:extLst>
              <a:ext uri="{FF2B5EF4-FFF2-40B4-BE49-F238E27FC236}">
                <a16:creationId xmlns:a16="http://schemas.microsoft.com/office/drawing/2014/main" id="{A57888BF-BAD8-16A4-0D0E-4A4E152E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62" y="3061963"/>
            <a:ext cx="1738174" cy="5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NE - 9th Graz BCI Conference 2024">
            <a:extLst>
              <a:ext uri="{FF2B5EF4-FFF2-40B4-BE49-F238E27FC236}">
                <a16:creationId xmlns:a16="http://schemas.microsoft.com/office/drawing/2014/main" id="{245FE594-36F3-DB94-B4F8-F9D74A4C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62" y="3993156"/>
            <a:ext cx="1045261" cy="6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6D86504-C101-D658-A46D-949772F8F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650" y="5005325"/>
            <a:ext cx="2077374" cy="520957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6C727D4-8C22-F24D-3619-36C5DA0E498C}"/>
              </a:ext>
            </a:extLst>
          </p:cNvPr>
          <p:cNvCxnSpPr>
            <a:stCxn id="7" idx="3"/>
          </p:cNvCxnSpPr>
          <p:nvPr/>
        </p:nvCxnSpPr>
        <p:spPr>
          <a:xfrm>
            <a:off x="7688718" y="2385027"/>
            <a:ext cx="596642" cy="1334"/>
          </a:xfrm>
          <a:prstGeom prst="straightConnector1">
            <a:avLst/>
          </a:prstGeom>
          <a:ln w="38100">
            <a:solidFill>
              <a:srgbClr val="00666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494AFE0-DC56-5185-F669-A610AD90F89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688718" y="3345285"/>
            <a:ext cx="596642" cy="1"/>
          </a:xfrm>
          <a:prstGeom prst="straightConnector1">
            <a:avLst/>
          </a:prstGeom>
          <a:ln w="38100">
            <a:solidFill>
              <a:srgbClr val="00666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7A23F7E-79B9-9284-78D3-2BD3DB5757D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688718" y="4295590"/>
            <a:ext cx="596642" cy="9955"/>
          </a:xfrm>
          <a:prstGeom prst="straightConnector1">
            <a:avLst/>
          </a:prstGeom>
          <a:ln w="38100">
            <a:solidFill>
              <a:srgbClr val="00666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E98F2AE-D53B-9B3E-777C-3517FF62AEA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688718" y="5256009"/>
            <a:ext cx="596642" cy="9795"/>
          </a:xfrm>
          <a:prstGeom prst="straightConnector1">
            <a:avLst/>
          </a:prstGeom>
          <a:ln w="38100">
            <a:solidFill>
              <a:srgbClr val="00666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09D92F5-FA05-6773-12F2-6A462D8575A8}"/>
              </a:ext>
            </a:extLst>
          </p:cNvPr>
          <p:cNvSpPr/>
          <p:nvPr/>
        </p:nvSpPr>
        <p:spPr>
          <a:xfrm>
            <a:off x="8285360" y="2068310"/>
            <a:ext cx="3479180" cy="6898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Co-</a:t>
            </a:r>
            <a:r>
              <a:rPr lang="fr-FR" dirty="0" err="1"/>
              <a:t>author</a:t>
            </a:r>
            <a:r>
              <a:rPr lang="fr-FR" dirty="0"/>
              <a:t> for a </a:t>
            </a:r>
            <a:r>
              <a:rPr lang="fr-FR" dirty="0" err="1"/>
              <a:t>conference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:</a:t>
            </a:r>
          </a:p>
          <a:p>
            <a:pPr algn="ctr"/>
            <a:r>
              <a:rPr lang="fr-FR" sz="1400" i="1" dirty="0"/>
              <a:t>Passive CVEP </a:t>
            </a:r>
            <a:r>
              <a:rPr lang="fr-FR" sz="1400" i="1" dirty="0" err="1"/>
              <a:t>based</a:t>
            </a:r>
            <a:r>
              <a:rPr lang="fr-FR" sz="1400" i="1" dirty="0"/>
              <a:t> BCI to tag attention</a:t>
            </a:r>
            <a:endParaRPr lang="fr-FR" sz="1200" i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053A170-5522-05D1-366C-2E966C726224}"/>
              </a:ext>
            </a:extLst>
          </p:cNvPr>
          <p:cNvSpPr/>
          <p:nvPr/>
        </p:nvSpPr>
        <p:spPr>
          <a:xfrm>
            <a:off x="8285360" y="3000350"/>
            <a:ext cx="3479180" cy="689872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Nothing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7A86CE1-A89F-3684-CE24-D38728960C03}"/>
              </a:ext>
            </a:extLst>
          </p:cNvPr>
          <p:cNvSpPr/>
          <p:nvPr/>
        </p:nvSpPr>
        <p:spPr>
          <a:xfrm>
            <a:off x="8285360" y="3960608"/>
            <a:ext cx="3479180" cy="689872"/>
          </a:xfrm>
          <a:prstGeom prst="roundRect">
            <a:avLst/>
          </a:prstGeom>
          <a:solidFill>
            <a:srgbClr val="33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Presenting slides in a workshop on CVEP</a:t>
            </a:r>
            <a:endParaRPr lang="fr-FR" sz="1200" i="1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80E378F-E906-CC5D-BE56-34E076285A6F}"/>
              </a:ext>
            </a:extLst>
          </p:cNvPr>
          <p:cNvSpPr/>
          <p:nvPr/>
        </p:nvSpPr>
        <p:spPr>
          <a:xfrm>
            <a:off x="8285360" y="4920866"/>
            <a:ext cx="3479180" cy="689872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First </a:t>
            </a:r>
            <a:r>
              <a:rPr lang="fr-FR" dirty="0" err="1"/>
              <a:t>author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in oral:</a:t>
            </a:r>
          </a:p>
          <a:p>
            <a:pPr algn="ctr"/>
            <a:r>
              <a:rPr lang="en-US" sz="12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Deep Riemannian Neural Architectures for Domain Adaptation in </a:t>
            </a:r>
            <a:r>
              <a:rPr lang="en-US" sz="12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BcVEP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-based BCI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131120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3F717-3FFC-32A2-DD74-6EE152777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678" r="-1" b="3005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F65D816-AEE0-0ED8-2C7A-BD9B2DDB4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9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4A5326AD-9F27-0E0E-F92F-7AD509C09208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7EFCE-7203-9FBE-4E87-4D58FBFAEB68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A6CB1C27-597D-DAA8-3EA5-411956C5C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8" name="Titre 1">
            <a:extLst>
              <a:ext uri="{FF2B5EF4-FFF2-40B4-BE49-F238E27FC236}">
                <a16:creationId xmlns:a16="http://schemas.microsoft.com/office/drawing/2014/main" id="{CB37A2DA-423E-5E58-FCDA-7FE9B548746A}"/>
              </a:ext>
            </a:extLst>
          </p:cNvPr>
          <p:cNvSpPr txBox="1">
            <a:spLocks/>
          </p:cNvSpPr>
          <p:nvPr/>
        </p:nvSpPr>
        <p:spPr>
          <a:xfrm>
            <a:off x="51308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Références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FDF74F-5449-24B6-5325-CB594B5B5118}"/>
              </a:ext>
            </a:extLst>
          </p:cNvPr>
          <p:cNvSpPr txBox="1"/>
          <p:nvPr/>
        </p:nvSpPr>
        <p:spPr>
          <a:xfrm>
            <a:off x="195308" y="1562495"/>
            <a:ext cx="1158535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effectLst/>
                <a:latin typeface="Arial" panose="020B0604020202020204" pitchFamily="34" charset="0"/>
              </a:rPr>
              <a:t>[1] V. Martinez-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Cagigal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J.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Thielen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E.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Santamaria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-Vazquez, S. Perez-Velasco, P.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Desain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and R.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Hornero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Brain-computer interfaces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based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on code-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modulated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visual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evoked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potentials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(c- VEP): a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literature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review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Journal of Neural Engineering, page 22, 2021.</a:t>
            </a:r>
            <a:br>
              <a:rPr lang="fr-FR" sz="1200" dirty="0"/>
            </a:br>
            <a:r>
              <a:rPr lang="fr-FR" sz="1200" b="0" i="0" dirty="0">
                <a:effectLst/>
                <a:latin typeface="Arial" panose="020B0604020202020204" pitchFamily="34" charset="0"/>
              </a:rPr>
              <a:t>[2] K. Cabrera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Castillos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S.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Ladouce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L.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Darmet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and F.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Dehais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Burst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c-VEP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based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BCI: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Opti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mizing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stimulus design for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enhanced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classification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minimal calibration data and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improved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user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experience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NeuroImage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page 11, 2023.</a:t>
            </a:r>
            <a:br>
              <a:rPr lang="fr-FR" sz="1200" dirty="0"/>
            </a:br>
            <a:r>
              <a:rPr lang="fr-FR" sz="1200" b="0" i="0" dirty="0">
                <a:effectLst/>
                <a:latin typeface="Arial" panose="020B0604020202020204" pitchFamily="34" charset="0"/>
              </a:rPr>
              <a:t>[3] S. Saha and M. Baumert. Intra- and inter-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subject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variability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in EEG-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based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sensorimotor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brain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computer interface: A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review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Frontiers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in Human Neuroscience, page 8, 2020.</a:t>
            </a:r>
            <a:br>
              <a:rPr lang="fr-FR" sz="1200" dirty="0"/>
            </a:br>
            <a:r>
              <a:rPr lang="fr-FR" sz="1200" b="0" i="0" dirty="0">
                <a:effectLst/>
                <a:latin typeface="Arial" panose="020B0604020202020204" pitchFamily="34" charset="0"/>
              </a:rPr>
              <a:t>[4] S.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Khazem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S. Chevallier, Q. Barth ́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elemy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K. Haroun, and C.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Noˆus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Minimizing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subject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dependent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calibration for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bci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riemannian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transfer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learning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In IEEE/EMBS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Conference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on Neural Engineering (NER), pages 523–526, 2021.</a:t>
            </a:r>
            <a:br>
              <a:rPr lang="fr-FR" sz="1200" dirty="0"/>
            </a:br>
            <a:r>
              <a:rPr lang="fr-FR" sz="1200" b="0" i="0" dirty="0">
                <a:effectLst/>
                <a:latin typeface="Arial" panose="020B0604020202020204" pitchFamily="34" charset="0"/>
              </a:rPr>
              <a:t>[5] F.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Fahimi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Z. Zhang, W. Boon Goh, T. Lee, K.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Keng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Ang, and C. Guan. Inter-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subject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transfer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learning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end-to-end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deep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convolutional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neural network for EEG-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based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BCI. Journal of Neural Engineering, page 13, 2018.</a:t>
            </a:r>
            <a:br>
              <a:rPr lang="fr-FR" sz="1200" dirty="0"/>
            </a:br>
            <a:r>
              <a:rPr lang="fr-FR" sz="1200" b="0" i="0" dirty="0">
                <a:effectLst/>
                <a:latin typeface="Arial" panose="020B0604020202020204" pitchFamily="34" charset="0"/>
              </a:rPr>
              <a:t>[6] B.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Aristimunha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R. Y. de Camargo, W. H. Lopez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Pinaya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S. Chevallier, A.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Gramfort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and C. Rommel.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Evaluating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the structure of cognitive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task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transfer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learning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In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NeurIPS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workshop AI4Science, page 19, 2023.</a:t>
            </a:r>
            <a:br>
              <a:rPr lang="fr-FR" sz="1200" dirty="0"/>
            </a:br>
            <a:r>
              <a:rPr lang="fr-FR" sz="1200" b="0" i="0" dirty="0">
                <a:effectLst/>
                <a:latin typeface="Arial" panose="020B0604020202020204" pitchFamily="34" charset="0"/>
              </a:rPr>
              <a:t>[7] A.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Barachant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S. Bonnet, M.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Congedo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and C.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Jutten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Classification of covariance matrices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using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a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Riemannian-based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kernel for BCI applications.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Neurocomputing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112:172–178, 2013.</a:t>
            </a:r>
            <a:br>
              <a:rPr lang="fr-FR" sz="1200" dirty="0"/>
            </a:br>
            <a:r>
              <a:rPr lang="fr-FR" sz="1200" b="0" i="0" dirty="0">
                <a:effectLst/>
                <a:latin typeface="Arial" panose="020B0604020202020204" pitchFamily="34" charset="0"/>
              </a:rPr>
              <a:t>[8] F.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Yger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M. Berar, and F. Lotte.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Riemannian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approaches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in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brain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-computer interfaces: A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review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IEEE TNSRE, 25(10):1753–1762, 2017. [9] P.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Zanini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M.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Congedo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C.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Jutten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S. Said, and Y.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Berthoumieu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Transfer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learning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: a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riemannian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geometry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framework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applications to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brain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-computer interfaces. IEEE TBME, page 12, 2018.</a:t>
            </a:r>
            <a:br>
              <a:rPr lang="fr-FR" sz="1200" dirty="0"/>
            </a:br>
            <a:r>
              <a:rPr lang="fr-FR" sz="1200" b="0" i="0" dirty="0">
                <a:effectLst/>
                <a:latin typeface="Arial" panose="020B0604020202020204" pitchFamily="34" charset="0"/>
              </a:rPr>
              <a:t>[10] Z. Huang and L. Van Gool. A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riemannian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network for SPD matrix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learning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In AAAI, page 9, 2017. [11] R.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Kobler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J.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Hirayama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Q. Zhao, and M.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Kawanabe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SPD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domain-specific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batch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normalization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to crack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interpretable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unsupervised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domain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adaptation in EEG. In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NeurIPS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2022. [12] S. Chevallier, I.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Carrara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B.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Aristimunha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P.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Guetschel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S.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Sedlar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B. Lopes, S.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Velut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S.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Khazem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and T. Moreau. The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largest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eeg-based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bci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reproducibility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study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for open science : the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moabb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benchmark.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preprint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arXiv:2404.15319, 2024.</a:t>
            </a:r>
          </a:p>
          <a:p>
            <a:r>
              <a:rPr lang="fr-FR" sz="1200" b="0" i="0" dirty="0">
                <a:effectLst/>
                <a:latin typeface="Arial" panose="020B0604020202020204" pitchFamily="34" charset="0"/>
              </a:rPr>
              <a:t>[11] R.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Kobler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J.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Hirayama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Q. Zhao, and M.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Kawanabe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. SPD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domain-specific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batch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normalization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to crack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interpretable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unsupervised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domain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adaptation in EEG. In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NeurIPS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2022.</a:t>
            </a:r>
            <a:br>
              <a:rPr lang="fr-FR" sz="1200" dirty="0"/>
            </a:br>
            <a:r>
              <a:rPr lang="fr-FR" sz="1200" b="0" i="0" dirty="0">
                <a:effectLst/>
                <a:latin typeface="Arial" panose="020B0604020202020204" pitchFamily="34" charset="0"/>
              </a:rPr>
              <a:t>[12] S. Chevallier, I.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Carrara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B.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Aristimunha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P.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Guetschel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S.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Sedlar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B. Lopes, S.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Velut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S.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Khazem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, and T. Moreau. The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largest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eeg-based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bci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reproducibility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study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for open science: the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moabb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benchmark.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0" dirty="0" err="1">
                <a:effectLst/>
                <a:latin typeface="Arial" panose="020B0604020202020204" pitchFamily="34" charset="0"/>
              </a:rPr>
              <a:t>preprint</a:t>
            </a:r>
            <a:r>
              <a:rPr lang="fr-FR" sz="1200" b="0" i="0" dirty="0">
                <a:effectLst/>
                <a:latin typeface="Arial" panose="020B0604020202020204" pitchFamily="34" charset="0"/>
              </a:rPr>
              <a:t> arXiv:2404.15319, 2024</a:t>
            </a:r>
          </a:p>
          <a:p>
            <a:r>
              <a:rPr lang="fr-FR" sz="1200" dirty="0">
                <a:latin typeface="Arial" panose="020B0604020202020204" pitchFamily="34" charset="0"/>
              </a:rPr>
              <a:t>[13] Paillard, Joseph &amp; Hipp, Joerg &amp; </a:t>
            </a:r>
            <a:r>
              <a:rPr lang="fr-FR" sz="1200" dirty="0" err="1">
                <a:latin typeface="Arial" panose="020B0604020202020204" pitchFamily="34" charset="0"/>
              </a:rPr>
              <a:t>Engemann</a:t>
            </a:r>
            <a:r>
              <a:rPr lang="fr-FR" sz="1200" dirty="0">
                <a:latin typeface="Arial" panose="020B0604020202020204" pitchFamily="34" charset="0"/>
              </a:rPr>
              <a:t>, Denis. (2024). GREEN: a </a:t>
            </a:r>
            <a:r>
              <a:rPr lang="fr-FR" sz="1200" dirty="0" err="1">
                <a:latin typeface="Arial" panose="020B0604020202020204" pitchFamily="34" charset="0"/>
              </a:rPr>
              <a:t>lightweight</a:t>
            </a:r>
            <a:r>
              <a:rPr lang="fr-FR" sz="1200" dirty="0">
                <a:latin typeface="Arial" panose="020B0604020202020204" pitchFamily="34" charset="0"/>
              </a:rPr>
              <a:t> architecture </a:t>
            </a:r>
            <a:r>
              <a:rPr lang="fr-FR" sz="1200" dirty="0" err="1">
                <a:latin typeface="Arial" panose="020B0604020202020204" pitchFamily="34" charset="0"/>
              </a:rPr>
              <a:t>using</a:t>
            </a:r>
            <a:r>
              <a:rPr lang="fr-FR" sz="1200" dirty="0">
                <a:latin typeface="Arial" panose="020B0604020202020204" pitchFamily="34" charset="0"/>
              </a:rPr>
              <a:t> </a:t>
            </a:r>
            <a:r>
              <a:rPr lang="fr-FR" sz="1200" dirty="0" err="1">
                <a:latin typeface="Arial" panose="020B0604020202020204" pitchFamily="34" charset="0"/>
              </a:rPr>
              <a:t>learnable</a:t>
            </a:r>
            <a:r>
              <a:rPr lang="fr-FR" sz="1200" dirty="0">
                <a:latin typeface="Arial" panose="020B0604020202020204" pitchFamily="34" charset="0"/>
              </a:rPr>
              <a:t> </a:t>
            </a:r>
            <a:r>
              <a:rPr lang="fr-FR" sz="1200" dirty="0" err="1">
                <a:latin typeface="Arial" panose="020B0604020202020204" pitchFamily="34" charset="0"/>
              </a:rPr>
              <a:t>wavelets</a:t>
            </a:r>
            <a:r>
              <a:rPr lang="fr-FR" sz="1200" dirty="0">
                <a:latin typeface="Arial" panose="020B0604020202020204" pitchFamily="34" charset="0"/>
              </a:rPr>
              <a:t> and </a:t>
            </a:r>
            <a:r>
              <a:rPr lang="fr-FR" sz="1200" dirty="0" err="1">
                <a:latin typeface="Arial" panose="020B0604020202020204" pitchFamily="34" charset="0"/>
              </a:rPr>
              <a:t>Riemannian</a:t>
            </a:r>
            <a:r>
              <a:rPr lang="fr-FR" sz="1200" dirty="0">
                <a:latin typeface="Arial" panose="020B0604020202020204" pitchFamily="34" charset="0"/>
              </a:rPr>
              <a:t> </a:t>
            </a:r>
            <a:r>
              <a:rPr lang="fr-FR" sz="1200" dirty="0" err="1">
                <a:latin typeface="Arial" panose="020B0604020202020204" pitchFamily="34" charset="0"/>
              </a:rPr>
              <a:t>geometry</a:t>
            </a:r>
            <a:r>
              <a:rPr lang="fr-FR" sz="1200" dirty="0">
                <a:latin typeface="Arial" panose="020B0604020202020204" pitchFamily="34" charset="0"/>
              </a:rPr>
              <a:t> for </a:t>
            </a:r>
            <a:r>
              <a:rPr lang="fr-FR" sz="1200" dirty="0" err="1">
                <a:latin typeface="Arial" panose="020B0604020202020204" pitchFamily="34" charset="0"/>
              </a:rPr>
              <a:t>biomarker</a:t>
            </a:r>
            <a:r>
              <a:rPr lang="fr-FR" sz="1200" dirty="0">
                <a:latin typeface="Arial" panose="020B0604020202020204" pitchFamily="34" charset="0"/>
              </a:rPr>
              <a:t> exploration,2024 . </a:t>
            </a:r>
          </a:p>
          <a:p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[14] Vinay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Jayaram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Alexandre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Barachant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fr-FR" altLang="fr-FR" sz="12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"MOABB: </a:t>
            </a:r>
            <a:r>
              <a:rPr kumimoji="0" lang="fr-FR" altLang="fr-FR" sz="12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trustworthy</a:t>
            </a:r>
            <a:r>
              <a:rPr kumimoji="0" lang="fr-FR" altLang="fr-FR" sz="12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2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fr-FR" altLang="fr-FR" sz="12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benchmarking for </a:t>
            </a:r>
            <a:r>
              <a:rPr kumimoji="0" lang="fr-FR" altLang="fr-FR" sz="1200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BCIs</a:t>
            </a:r>
            <a:r>
              <a:rPr kumimoji="0" lang="fr-FR" altLang="fr-FR" sz="12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neural engineering 15.6 (2018): 066011</a:t>
            </a:r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21799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FE884D-8D5A-48BB-D041-AEB79EDC16EC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AC3026-7F18-63B7-427A-9B0AC748B01B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2DA77661-FE9E-C904-F4B7-B5D98618F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7A07AEB-39A4-08A5-5A91-130E364A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1294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Introduction: Brain Computer Interface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FE6F20A0-2FB8-4FE4-0CF1-1F9B057931DA}"/>
              </a:ext>
            </a:extLst>
          </p:cNvPr>
          <p:cNvGrpSpPr/>
          <p:nvPr/>
        </p:nvGrpSpPr>
        <p:grpSpPr>
          <a:xfrm>
            <a:off x="2391310" y="1614487"/>
            <a:ext cx="7303106" cy="4484472"/>
            <a:chOff x="2391310" y="1614487"/>
            <a:chExt cx="4166277" cy="26720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180239-4527-7F4A-2D56-4CA18B96E0FF}"/>
                </a:ext>
              </a:extLst>
            </p:cNvPr>
            <p:cNvSpPr/>
            <p:nvPr/>
          </p:nvSpPr>
          <p:spPr>
            <a:xfrm>
              <a:off x="2391310" y="1614487"/>
              <a:ext cx="4114800" cy="1371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E0E621-D158-627F-C15C-7F35DBBEBD54}"/>
                </a:ext>
              </a:extLst>
            </p:cNvPr>
            <p:cNvSpPr/>
            <p:nvPr/>
          </p:nvSpPr>
          <p:spPr>
            <a:xfrm>
              <a:off x="2647692" y="2450322"/>
              <a:ext cx="977979" cy="457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Signal Acquisition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2B1802-A0F3-A0BF-18ED-8B29E52DB45F}"/>
                </a:ext>
              </a:extLst>
            </p:cNvPr>
            <p:cNvSpPr/>
            <p:nvPr/>
          </p:nvSpPr>
          <p:spPr>
            <a:xfrm>
              <a:off x="2525851" y="1690688"/>
              <a:ext cx="3879850" cy="685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Signal </a:t>
              </a:r>
              <a:r>
                <a:rPr lang="fr-FR" sz="1400" dirty="0" err="1"/>
                <a:t>Processing</a:t>
              </a:r>
              <a:endParaRPr lang="fr-FR" sz="1400" dirty="0"/>
            </a:p>
            <a:p>
              <a:pPr algn="ctr"/>
              <a:endParaRPr lang="fr-FR" sz="1400" dirty="0"/>
            </a:p>
            <a:p>
              <a:pPr algn="ctr"/>
              <a:endParaRPr lang="fr-FR" sz="14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2BC8DF8-1BCA-4B3E-0695-DA09A5E45450}"/>
                </a:ext>
              </a:extLst>
            </p:cNvPr>
            <p:cNvSpPr/>
            <p:nvPr/>
          </p:nvSpPr>
          <p:spPr>
            <a:xfrm>
              <a:off x="2647393" y="1972737"/>
              <a:ext cx="977979" cy="34924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Preprocessing</a:t>
              </a:r>
              <a:endParaRPr lang="fr-FR" sz="11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5305FE-074D-435A-C80C-BD250F719602}"/>
                </a:ext>
              </a:extLst>
            </p:cNvPr>
            <p:cNvSpPr/>
            <p:nvPr/>
          </p:nvSpPr>
          <p:spPr>
            <a:xfrm>
              <a:off x="3976487" y="1966389"/>
              <a:ext cx="977979" cy="34924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Features</a:t>
              </a:r>
              <a:r>
                <a:rPr lang="fr-FR" sz="1100" dirty="0"/>
                <a:t> extraction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621F60E-A101-FDC4-959A-6151F897D2E5}"/>
                </a:ext>
              </a:extLst>
            </p:cNvPr>
            <p:cNvSpPr/>
            <p:nvPr/>
          </p:nvSpPr>
          <p:spPr>
            <a:xfrm>
              <a:off x="5305581" y="1966389"/>
              <a:ext cx="977979" cy="3492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Classification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E65005-7447-F931-9527-971AA56FFD47}"/>
                </a:ext>
              </a:extLst>
            </p:cNvPr>
            <p:cNvSpPr/>
            <p:nvPr/>
          </p:nvSpPr>
          <p:spPr>
            <a:xfrm>
              <a:off x="5305879" y="2446339"/>
              <a:ext cx="977979" cy="4572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Application interface</a:t>
              </a:r>
            </a:p>
          </p:txBody>
        </p:sp>
        <p:pic>
          <p:nvPicPr>
            <p:cNvPr id="28" name="Picture 2" descr="Le cerveau humain et la tête : image vectorielle de stock (libre de droits)  2043222287 | Shutterstock">
              <a:extLst>
                <a:ext uri="{FF2B5EF4-FFF2-40B4-BE49-F238E27FC236}">
                  <a16:creationId xmlns:a16="http://schemas.microsoft.com/office/drawing/2014/main" id="{710958BD-2547-D194-3455-EA317F9485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8" r="18434" b="12857"/>
            <a:stretch/>
          </p:blipFill>
          <p:spPr bwMode="auto">
            <a:xfrm>
              <a:off x="2595304" y="3162993"/>
              <a:ext cx="1142999" cy="1123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C83B8DA-2344-93DE-AEFD-B9A3AC7BDD05}"/>
                </a:ext>
              </a:extLst>
            </p:cNvPr>
            <p:cNvSpPr/>
            <p:nvPr/>
          </p:nvSpPr>
          <p:spPr>
            <a:xfrm>
              <a:off x="5152816" y="3290887"/>
              <a:ext cx="1404771" cy="97579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Applications :</a:t>
              </a:r>
            </a:p>
            <a:p>
              <a:pPr algn="ctr"/>
              <a:endParaRPr lang="fr-FR" sz="500" dirty="0"/>
            </a:p>
            <a:p>
              <a:pPr algn="ctr"/>
              <a:r>
                <a:rPr lang="fr-FR" sz="1100" dirty="0" err="1"/>
                <a:t>Spelling</a:t>
              </a:r>
              <a:r>
                <a:rPr lang="fr-FR" sz="1100" dirty="0"/>
                <a:t> </a:t>
              </a:r>
              <a:r>
                <a:rPr lang="fr-FR" sz="1100" dirty="0" err="1"/>
                <a:t>device</a:t>
              </a:r>
              <a:endParaRPr lang="fr-FR" sz="1100" dirty="0"/>
            </a:p>
            <a:p>
              <a:pPr algn="ctr"/>
              <a:r>
                <a:rPr lang="fr-FR" sz="1100" dirty="0" err="1"/>
                <a:t>Wheelchairs</a:t>
              </a:r>
              <a:endParaRPr lang="fr-FR" sz="1100" dirty="0"/>
            </a:p>
            <a:p>
              <a:pPr algn="ctr"/>
              <a:r>
                <a:rPr lang="fr-FR" sz="1100" dirty="0" err="1"/>
                <a:t>Video</a:t>
              </a:r>
              <a:r>
                <a:rPr lang="fr-FR" sz="1100" dirty="0"/>
                <a:t> </a:t>
              </a:r>
              <a:r>
                <a:rPr lang="fr-FR" sz="1100" dirty="0" err="1"/>
                <a:t>games</a:t>
              </a:r>
              <a:endParaRPr lang="fr-FR" sz="1100" dirty="0"/>
            </a:p>
            <a:p>
              <a:pPr algn="ctr"/>
              <a:r>
                <a:rPr lang="fr-FR" sz="1100" dirty="0"/>
                <a:t>Mental state monitor</a:t>
              </a:r>
            </a:p>
          </p:txBody>
        </p:sp>
        <p:sp>
          <p:nvSpPr>
            <p:cNvPr id="30" name="Flèche : droite 29">
              <a:extLst>
                <a:ext uri="{FF2B5EF4-FFF2-40B4-BE49-F238E27FC236}">
                  <a16:creationId xmlns:a16="http://schemas.microsoft.com/office/drawing/2014/main" id="{5AD7C04D-6A0A-4E62-446E-73F5E7CA05A9}"/>
                </a:ext>
              </a:extLst>
            </p:cNvPr>
            <p:cNvSpPr/>
            <p:nvPr/>
          </p:nvSpPr>
          <p:spPr>
            <a:xfrm rot="16200000">
              <a:off x="3030920" y="3051517"/>
              <a:ext cx="271768" cy="206971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lèche : droite 30">
              <a:extLst>
                <a:ext uri="{FF2B5EF4-FFF2-40B4-BE49-F238E27FC236}">
                  <a16:creationId xmlns:a16="http://schemas.microsoft.com/office/drawing/2014/main" id="{A4DA3B4B-8E58-6EA7-79EE-990C23670B34}"/>
                </a:ext>
              </a:extLst>
            </p:cNvPr>
            <p:cNvSpPr/>
            <p:nvPr/>
          </p:nvSpPr>
          <p:spPr>
            <a:xfrm rot="5400000">
              <a:off x="5698134" y="3037764"/>
              <a:ext cx="271768" cy="20697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D0D2691E-9563-886E-B414-C93E90DCEB64}"/>
                </a:ext>
              </a:extLst>
            </p:cNvPr>
            <p:cNvCxnSpPr>
              <a:stCxn id="22" idx="0"/>
              <a:endCxn id="24" idx="2"/>
            </p:cNvCxnSpPr>
            <p:nvPr/>
          </p:nvCxnSpPr>
          <p:spPr>
            <a:xfrm flipH="1" flipV="1">
              <a:off x="3136383" y="2321986"/>
              <a:ext cx="299" cy="128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AC3C054B-63EE-A536-0413-3CEC3BB08676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 flipV="1">
              <a:off x="3625372" y="2141014"/>
              <a:ext cx="351115" cy="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4C9F0929-EF51-8C91-7A7F-C38A80CBB647}"/>
                </a:ext>
              </a:extLst>
            </p:cNvPr>
            <p:cNvCxnSpPr/>
            <p:nvPr/>
          </p:nvCxnSpPr>
          <p:spPr>
            <a:xfrm flipV="1">
              <a:off x="4961472" y="2134665"/>
              <a:ext cx="351115" cy="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99659D58-E165-9253-61CC-4C1F86BB8C58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5794571" y="2315639"/>
              <a:ext cx="298" cy="130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002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SVEP_dry">
            <a:hlinkClick r:id="" action="ppaction://media"/>
            <a:extLst>
              <a:ext uri="{FF2B5EF4-FFF2-40B4-BE49-F238E27FC236}">
                <a16:creationId xmlns:a16="http://schemas.microsoft.com/office/drawing/2014/main" id="{6CCDA2B4-7365-7DFC-049B-73CF429AA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7053" y="1452547"/>
            <a:ext cx="4160370" cy="23402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E292C14-DD13-6EF2-DBAB-E76458871CAC}"/>
              </a:ext>
            </a:extLst>
          </p:cNvPr>
          <p:cNvSpPr txBox="1"/>
          <p:nvPr/>
        </p:nvSpPr>
        <p:spPr>
          <a:xfrm>
            <a:off x="2695003" y="3756596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100" b="1" dirty="0"/>
          </a:p>
        </p:txBody>
      </p:sp>
      <p:pic>
        <p:nvPicPr>
          <p:cNvPr id="6" name="P300 Speller with V-AMP y Open ViBE">
            <a:hlinkHover r:id="" action="ppaction://ole?verb=0"/>
            <a:extLst>
              <a:ext uri="{FF2B5EF4-FFF2-40B4-BE49-F238E27FC236}">
                <a16:creationId xmlns:a16="http://schemas.microsoft.com/office/drawing/2014/main" id="{D0A1C5FB-FFAA-A77C-F2CC-CE0D9D5A0C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4596" y="4001883"/>
            <a:ext cx="4191241" cy="249099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88F1FB93-4AB1-5AE4-13BE-EDDF5C005908}"/>
              </a:ext>
            </a:extLst>
          </p:cNvPr>
          <p:cNvGrpSpPr/>
          <p:nvPr/>
        </p:nvGrpSpPr>
        <p:grpSpPr>
          <a:xfrm>
            <a:off x="4561717" y="1351839"/>
            <a:ext cx="7353830" cy="1730791"/>
            <a:chOff x="3139317" y="1153376"/>
            <a:chExt cx="7353830" cy="1730791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28A60BFC-052A-3E0E-BFFE-584D07585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044"/>
            <a:stretch/>
          </p:blipFill>
          <p:spPr>
            <a:xfrm>
              <a:off x="5326658" y="1416354"/>
              <a:ext cx="2521615" cy="1467813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964BFED-EEA7-F93E-5600-45E008DFA4ED}"/>
                </a:ext>
              </a:extLst>
            </p:cNvPr>
            <p:cNvSpPr txBox="1"/>
            <p:nvPr/>
          </p:nvSpPr>
          <p:spPr>
            <a:xfrm>
              <a:off x="3139317" y="1153376"/>
              <a:ext cx="73538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+mn-lt"/>
                  <a:ea typeface="Arial Narrow" charset="0"/>
                  <a:cs typeface="Arial Narrow" charset="0"/>
                </a:rPr>
                <a:t>Steady State Visual Evoked </a:t>
              </a:r>
              <a:r>
                <a:rPr lang="fr-FR" sz="1400" b="1" dirty="0" err="1">
                  <a:latin typeface="+mn-lt"/>
                  <a:ea typeface="Arial Narrow" charset="0"/>
                  <a:cs typeface="Arial Narrow" charset="0"/>
                </a:rPr>
                <a:t>Potential</a:t>
              </a:r>
              <a:r>
                <a:rPr lang="fr-FR" sz="1400" b="1" dirty="0">
                  <a:latin typeface="+mn-lt"/>
                  <a:ea typeface="Arial Narrow" charset="0"/>
                  <a:cs typeface="Arial Narrow" charset="0"/>
                </a:rPr>
                <a:t> (SSVEP)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42E6341-0588-3CAE-570E-2637623C271D}"/>
              </a:ext>
            </a:extLst>
          </p:cNvPr>
          <p:cNvGrpSpPr/>
          <p:nvPr/>
        </p:nvGrpSpPr>
        <p:grpSpPr>
          <a:xfrm>
            <a:off x="6678607" y="3773621"/>
            <a:ext cx="3078754" cy="2453750"/>
            <a:chOff x="5256207" y="3575158"/>
            <a:chExt cx="3078754" cy="2453750"/>
          </a:xfrm>
        </p:grpSpPr>
        <p:pic>
          <p:nvPicPr>
            <p:cNvPr id="11" name="image7.png">
              <a:extLst>
                <a:ext uri="{FF2B5EF4-FFF2-40B4-BE49-F238E27FC236}">
                  <a16:creationId xmlns:a16="http://schemas.microsoft.com/office/drawing/2014/main" id="{10A12AB1-35FD-B5B2-F57E-2F30251EA0F7}"/>
                </a:ext>
              </a:extLst>
            </p:cNvPr>
            <p:cNvPicPr/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09" t="14206"/>
            <a:stretch/>
          </p:blipFill>
          <p:spPr bwMode="auto">
            <a:xfrm>
              <a:off x="5256207" y="3575158"/>
              <a:ext cx="2754520" cy="245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9DD543A-AD60-2B23-D4B9-B582D1EEF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3796"/>
            <a:stretch/>
          </p:blipFill>
          <p:spPr>
            <a:xfrm>
              <a:off x="7087071" y="4856815"/>
              <a:ext cx="1247890" cy="730318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7AB202F-4E80-203F-0AE6-D9D621E9DD22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7CBCCF-ED0E-2DBF-CA4C-A5C22DDF2C88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66E4D81-2013-AB20-4CE4-FC8598212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18" name="Titre 1">
            <a:extLst>
              <a:ext uri="{FF2B5EF4-FFF2-40B4-BE49-F238E27FC236}">
                <a16:creationId xmlns:a16="http://schemas.microsoft.com/office/drawing/2014/main" id="{C3223FB0-F7F9-70E9-C5B1-EBD99592192E}"/>
              </a:ext>
            </a:extLst>
          </p:cNvPr>
          <p:cNvSpPr txBox="1">
            <a:spLocks/>
          </p:cNvSpPr>
          <p:nvPr/>
        </p:nvSpPr>
        <p:spPr>
          <a:xfrm>
            <a:off x="482600" y="112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Introduction: SSVEP et P300</a:t>
            </a:r>
          </a:p>
        </p:txBody>
      </p:sp>
    </p:spTree>
    <p:extLst>
      <p:ext uri="{BB962C8B-B14F-4D97-AF65-F5344CB8AC3E}">
        <p14:creationId xmlns:p14="http://schemas.microsoft.com/office/powerpoint/2010/main" val="20890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93FB7C23-4855-0B65-2741-B08B2F8E01D3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28E75B-BFA6-5ED9-69F6-235D10812C6F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BA532FA-88B4-8256-77E7-25675EE92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13" name="Titre 1">
            <a:extLst>
              <a:ext uri="{FF2B5EF4-FFF2-40B4-BE49-F238E27FC236}">
                <a16:creationId xmlns:a16="http://schemas.microsoft.com/office/drawing/2014/main" id="{8430911C-36F3-A887-9DF2-0A1FD88412A9}"/>
              </a:ext>
            </a:extLst>
          </p:cNvPr>
          <p:cNvSpPr txBox="1">
            <a:spLocks/>
          </p:cNvSpPr>
          <p:nvPr/>
        </p:nvSpPr>
        <p:spPr>
          <a:xfrm>
            <a:off x="482600" y="112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Introduction: Limitations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9D2E6-764C-E6E4-3643-648DF5B8C19A}"/>
              </a:ext>
            </a:extLst>
          </p:cNvPr>
          <p:cNvSpPr/>
          <p:nvPr/>
        </p:nvSpPr>
        <p:spPr>
          <a:xfrm>
            <a:off x="2042160" y="2875280"/>
            <a:ext cx="2377439" cy="1889760"/>
          </a:xfrm>
          <a:prstGeom prst="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SSVEP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CAC1D-21D3-FBD6-53EC-8D9306B6C853}"/>
              </a:ext>
            </a:extLst>
          </p:cNvPr>
          <p:cNvSpPr/>
          <p:nvPr/>
        </p:nvSpPr>
        <p:spPr>
          <a:xfrm>
            <a:off x="7772402" y="2875280"/>
            <a:ext cx="2235198" cy="1889760"/>
          </a:xfrm>
          <a:prstGeom prst="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P300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11311E0-FDE8-4559-85AC-535914D643C0}"/>
              </a:ext>
            </a:extLst>
          </p:cNvPr>
          <p:cNvSpPr/>
          <p:nvPr/>
        </p:nvSpPr>
        <p:spPr>
          <a:xfrm>
            <a:off x="482600" y="3169920"/>
            <a:ext cx="1828800" cy="1188720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Highly</a:t>
            </a:r>
            <a:r>
              <a:rPr lang="fr-FR" sz="1400" dirty="0"/>
              <a:t> </a:t>
            </a:r>
            <a:r>
              <a:rPr lang="fr-FR" sz="1400" dirty="0" err="1"/>
              <a:t>reactive</a:t>
            </a:r>
            <a:endParaRPr lang="fr-FR" sz="1400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3AE8D0F-24B3-D951-D5D0-01C049EB8D81}"/>
              </a:ext>
            </a:extLst>
          </p:cNvPr>
          <p:cNvSpPr/>
          <p:nvPr/>
        </p:nvSpPr>
        <p:spPr>
          <a:xfrm>
            <a:off x="6365240" y="3225800"/>
            <a:ext cx="1828800" cy="1188720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Simple classification </a:t>
            </a:r>
            <a:r>
              <a:rPr lang="fr-FR" sz="1400" dirty="0" err="1"/>
              <a:t>problem</a:t>
            </a:r>
            <a:r>
              <a:rPr lang="fr-FR" sz="1400" dirty="0"/>
              <a:t> : Target VS Non Target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2A1C9ED-8108-4BD6-436E-05CDDFE31F11}"/>
              </a:ext>
            </a:extLst>
          </p:cNvPr>
          <p:cNvSpPr/>
          <p:nvPr/>
        </p:nvSpPr>
        <p:spPr>
          <a:xfrm>
            <a:off x="9585962" y="4064000"/>
            <a:ext cx="1828800" cy="11887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Synchronous</a:t>
            </a:r>
            <a:r>
              <a:rPr lang="fr-FR" sz="1400" dirty="0"/>
              <a:t> / not self </a:t>
            </a:r>
            <a:r>
              <a:rPr lang="fr-FR" sz="1400" dirty="0" err="1"/>
              <a:t>paced</a:t>
            </a:r>
            <a:endParaRPr lang="fr-FR" sz="14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C949499-1396-BE5C-B589-1336644EA63F}"/>
              </a:ext>
            </a:extLst>
          </p:cNvPr>
          <p:cNvSpPr/>
          <p:nvPr/>
        </p:nvSpPr>
        <p:spPr>
          <a:xfrm>
            <a:off x="9585962" y="2413000"/>
            <a:ext cx="1828800" cy="11887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Not </a:t>
            </a:r>
            <a:r>
              <a:rPr lang="fr-FR" sz="1400" dirty="0" err="1"/>
              <a:t>reactive</a:t>
            </a:r>
            <a:endParaRPr lang="fr-FR" sz="1400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03CD457-07A1-456B-75EA-DA8F27CB58FE}"/>
              </a:ext>
            </a:extLst>
          </p:cNvPr>
          <p:cNvSpPr/>
          <p:nvPr/>
        </p:nvSpPr>
        <p:spPr>
          <a:xfrm>
            <a:off x="4150359" y="3243871"/>
            <a:ext cx="1828800" cy="11887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Fixed</a:t>
            </a:r>
            <a:r>
              <a:rPr lang="fr-FR" sz="1400" dirty="0"/>
              <a:t> </a:t>
            </a:r>
            <a:r>
              <a:rPr lang="fr-FR" sz="1400" dirty="0" err="1"/>
              <a:t>decoding</a:t>
            </a:r>
            <a:r>
              <a:rPr lang="fr-FR" sz="1400" dirty="0"/>
              <a:t> time / not self </a:t>
            </a:r>
            <a:r>
              <a:rPr lang="fr-FR" sz="1400" dirty="0" err="1"/>
              <a:t>paced</a:t>
            </a:r>
            <a:endParaRPr lang="fr-FR" sz="1400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071FF6E-A35D-806A-BDEE-C62677499ACE}"/>
              </a:ext>
            </a:extLst>
          </p:cNvPr>
          <p:cNvSpPr/>
          <p:nvPr/>
        </p:nvSpPr>
        <p:spPr>
          <a:xfrm>
            <a:off x="4132580" y="1984959"/>
            <a:ext cx="1828800" cy="11887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Long calibration time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7682DED-E1BC-2185-4E42-FF77EAED908D}"/>
              </a:ext>
            </a:extLst>
          </p:cNvPr>
          <p:cNvSpPr/>
          <p:nvPr/>
        </p:nvSpPr>
        <p:spPr>
          <a:xfrm>
            <a:off x="4150359" y="4502783"/>
            <a:ext cx="1828800" cy="11887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Tiring</a:t>
            </a:r>
            <a:r>
              <a:rPr lang="fr-FR" sz="1400" dirty="0"/>
              <a:t> and </a:t>
            </a:r>
            <a:r>
              <a:rPr lang="fr-FR" sz="1400" dirty="0" err="1"/>
              <a:t>uncomfortable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23315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3E60C38-EE6B-81B9-03DA-C169BA21CECB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107C6-EE67-D856-B031-DBD4EFFCCCDF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 descr="Une image contenant Caractère coloré, nature, montagne&#10;&#10;Description générée automatiquement">
              <a:extLst>
                <a:ext uri="{FF2B5EF4-FFF2-40B4-BE49-F238E27FC236}">
                  <a16:creationId xmlns:a16="http://schemas.microsoft.com/office/drawing/2014/main" id="{88482B0E-A15D-3BCD-5F71-E6B1D6019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027FF77-3B2C-99E0-EA65-CE2C8EFA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0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Introduction: </a:t>
            </a:r>
            <a:r>
              <a:rPr lang="fr-FR" dirty="0" err="1">
                <a:solidFill>
                  <a:schemeClr val="bg1"/>
                </a:solidFill>
              </a:rPr>
              <a:t>Burst</a:t>
            </a:r>
            <a:r>
              <a:rPr lang="fr-FR" dirty="0">
                <a:solidFill>
                  <a:schemeClr val="bg1"/>
                </a:solidFill>
              </a:rPr>
              <a:t> Code </a:t>
            </a:r>
            <a:r>
              <a:rPr lang="fr-FR" dirty="0" err="1">
                <a:solidFill>
                  <a:schemeClr val="bg1"/>
                </a:solidFill>
              </a:rPr>
              <a:t>modulated</a:t>
            </a:r>
            <a:r>
              <a:rPr lang="fr-FR" dirty="0">
                <a:solidFill>
                  <a:schemeClr val="bg1"/>
                </a:solidFill>
              </a:rPr>
              <a:t> Visual </a:t>
            </a:r>
            <a:r>
              <a:rPr lang="fr-FR" dirty="0" err="1">
                <a:solidFill>
                  <a:schemeClr val="bg1"/>
                </a:solidFill>
              </a:rPr>
              <a:t>Evoked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Potential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9288D240-ACE9-686A-5C1F-46F088F1A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767650"/>
              </p:ext>
            </p:extLst>
          </p:nvPr>
        </p:nvGraphicFramePr>
        <p:xfrm>
          <a:off x="838200" y="1825625"/>
          <a:ext cx="46126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 descr="Une image contenant capture d’écran, Caractère coloré, texte, diagramme&#10;&#10;Description générée automatiquement">
            <a:extLst>
              <a:ext uri="{FF2B5EF4-FFF2-40B4-BE49-F238E27FC236}">
                <a16:creationId xmlns:a16="http://schemas.microsoft.com/office/drawing/2014/main" id="{CBA662EE-CF54-1545-5824-5D371D0A79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3" b="26316"/>
          <a:stretch/>
        </p:blipFill>
        <p:spPr>
          <a:xfrm>
            <a:off x="5811913" y="2412841"/>
            <a:ext cx="6064136" cy="261191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B3D7330-670F-2CBC-F804-F1A1979E160B}"/>
              </a:ext>
            </a:extLst>
          </p:cNvPr>
          <p:cNvSpPr txBox="1"/>
          <p:nvPr/>
        </p:nvSpPr>
        <p:spPr>
          <a:xfrm>
            <a:off x="6701103" y="6112038"/>
            <a:ext cx="5542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dirty="0">
                <a:effectLst/>
                <a:latin typeface="Arial" panose="020B0604020202020204" pitchFamily="34" charset="0"/>
              </a:rPr>
              <a:t>[1] V. Martinez-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Cagiga</a:t>
            </a:r>
            <a:r>
              <a:rPr lang="fr-FR" sz="1000" dirty="0" err="1">
                <a:latin typeface="Arial" panose="020B0604020202020204" pitchFamily="34" charset="0"/>
              </a:rPr>
              <a:t>l</a:t>
            </a:r>
            <a:r>
              <a:rPr lang="fr-FR" sz="1000" dirty="0">
                <a:latin typeface="Arial" panose="020B0604020202020204" pitchFamily="34" charset="0"/>
              </a:rPr>
              <a:t> et al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Brain-computer interfaces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based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on code-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modulated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visual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evoked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potentials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(c- VEP): a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literature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review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Journal of Neural Engineering, 2021.</a:t>
            </a:r>
            <a:br>
              <a:rPr lang="fr-FR" sz="1000" dirty="0"/>
            </a:b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K. Cabrera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Castilloset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al.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Burst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c-VEP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based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BCI: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Opti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mizing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stimulus design for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enhanced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classification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minimal calibration data and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improved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user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experience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NeuroImage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2023.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58269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348E58F-649A-94FE-EAF9-3A1711C76227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0267A1-B73E-A265-302F-DEFBB8A393B8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590736D6-27BF-1EFB-E862-6FE5ED629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9D22C9F-0683-EA5D-EB50-4C6489DF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0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Introduction: </a:t>
            </a:r>
            <a:r>
              <a:rPr lang="fr-FR" dirty="0" err="1">
                <a:solidFill>
                  <a:schemeClr val="bg1"/>
                </a:solidFill>
              </a:rPr>
              <a:t>Variability</a:t>
            </a:r>
            <a:r>
              <a:rPr lang="fr-FR" dirty="0">
                <a:solidFill>
                  <a:schemeClr val="bg1"/>
                </a:solidFill>
              </a:rPr>
              <a:t> inter </a:t>
            </a:r>
            <a:r>
              <a:rPr lang="fr-FR" dirty="0" err="1">
                <a:solidFill>
                  <a:schemeClr val="bg1"/>
                </a:solidFill>
              </a:rPr>
              <a:t>subject</a:t>
            </a:r>
            <a:r>
              <a:rPr lang="fr-FR" dirty="0">
                <a:solidFill>
                  <a:schemeClr val="bg1"/>
                </a:solidFill>
              </a:rPr>
              <a:t>/session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C42A59A-D2AA-149D-508F-3B3AF0CD84C0}"/>
              </a:ext>
            </a:extLst>
          </p:cNvPr>
          <p:cNvGrpSpPr/>
          <p:nvPr/>
        </p:nvGrpSpPr>
        <p:grpSpPr>
          <a:xfrm>
            <a:off x="1687771" y="1239650"/>
            <a:ext cx="3689121" cy="1273366"/>
            <a:chOff x="701" y="812327"/>
            <a:chExt cx="2736407" cy="16418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A673AF-4CC3-5EFE-0367-03808D1A5A8C}"/>
                </a:ext>
              </a:extLst>
            </p:cNvPr>
            <p:cNvSpPr/>
            <p:nvPr/>
          </p:nvSpPr>
          <p:spPr>
            <a:xfrm>
              <a:off x="701" y="812327"/>
              <a:ext cx="2736407" cy="164184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DD95211-5449-58C1-AB5C-A09092A8E8AB}"/>
                </a:ext>
              </a:extLst>
            </p:cNvPr>
            <p:cNvSpPr txBox="1"/>
            <p:nvPr/>
          </p:nvSpPr>
          <p:spPr>
            <a:xfrm>
              <a:off x="701" y="812327"/>
              <a:ext cx="2736407" cy="1641844"/>
            </a:xfrm>
            <a:prstGeom prst="round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0" kern="120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Anatomy</a:t>
              </a: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Grey </a:t>
              </a:r>
              <a:r>
                <a:rPr lang="fr-FR" sz="1800" b="0" kern="120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matter</a:t>
              </a: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fr-FR" sz="1800" b="0" kern="120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quantity</a:t>
              </a:r>
              <a:endParaRPr lang="fr-FR" sz="1800" b="0" kern="1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2B11920-5559-52A2-B34F-AF686F0818B0}"/>
              </a:ext>
            </a:extLst>
          </p:cNvPr>
          <p:cNvGrpSpPr/>
          <p:nvPr/>
        </p:nvGrpSpPr>
        <p:grpSpPr>
          <a:xfrm>
            <a:off x="1687768" y="2605928"/>
            <a:ext cx="3689121" cy="1273366"/>
            <a:chOff x="3010749" y="812327"/>
            <a:chExt cx="2736407" cy="16418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F951B4-F0A4-4534-13CA-0B9A9F5A1F8C}"/>
                </a:ext>
              </a:extLst>
            </p:cNvPr>
            <p:cNvSpPr/>
            <p:nvPr/>
          </p:nvSpPr>
          <p:spPr>
            <a:xfrm>
              <a:off x="3010749" y="812327"/>
              <a:ext cx="2736407" cy="164184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79271"/>
                <a:satOff val="-8710"/>
                <a:lumOff val="-5883"/>
                <a:alphaOff val="0"/>
              </a:schemeClr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F7072BF-A912-ABA0-BDA9-B7D2E1E6F4EC}"/>
                </a:ext>
              </a:extLst>
            </p:cNvPr>
            <p:cNvSpPr txBox="1"/>
            <p:nvPr/>
          </p:nvSpPr>
          <p:spPr>
            <a:xfrm>
              <a:off x="3010749" y="812327"/>
              <a:ext cx="2736407" cy="1641844"/>
            </a:xfrm>
            <a:prstGeom prst="round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Human: </a:t>
              </a:r>
              <a:b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fr-FR" sz="1800" b="0" kern="120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way</a:t>
              </a: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life, </a:t>
              </a:r>
              <a:r>
                <a:rPr lang="fr-FR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  <a:r>
                <a:rPr lang="fr-FR" sz="1800" b="0" kern="120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ducation</a:t>
              </a:r>
              <a:endParaRPr lang="fr-FR" sz="1800" b="0" kern="1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D587136-F740-00C0-9E54-CA25C17C0AAB}"/>
              </a:ext>
            </a:extLst>
          </p:cNvPr>
          <p:cNvGrpSpPr>
            <a:grpSpLocks/>
          </p:cNvGrpSpPr>
          <p:nvPr/>
        </p:nvGrpSpPr>
        <p:grpSpPr>
          <a:xfrm>
            <a:off x="1687768" y="3974356"/>
            <a:ext cx="3689121" cy="1273366"/>
            <a:chOff x="1505725" y="2727812"/>
            <a:chExt cx="2736407" cy="16418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526307-7EA5-062A-6374-99C61921759E}"/>
                </a:ext>
              </a:extLst>
            </p:cNvPr>
            <p:cNvSpPr>
              <a:spLocks/>
            </p:cNvSpPr>
            <p:nvPr/>
          </p:nvSpPr>
          <p:spPr>
            <a:xfrm>
              <a:off x="1505725" y="2727812"/>
              <a:ext cx="2736407" cy="164184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2E5589F-07EF-602F-AB60-C6BFE06EC3E5}"/>
                </a:ext>
              </a:extLst>
            </p:cNvPr>
            <p:cNvSpPr txBox="1">
              <a:spLocks/>
            </p:cNvSpPr>
            <p:nvPr/>
          </p:nvSpPr>
          <p:spPr>
            <a:xfrm>
              <a:off x="1505725" y="2727812"/>
              <a:ext cx="2736407" cy="1641844"/>
            </a:xfrm>
            <a:prstGeom prst="round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Physiologique :</a:t>
              </a:r>
              <a:b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fatigue, concentration, stress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DCD791D-5161-7C27-0CEF-57E494A841C6}"/>
              </a:ext>
            </a:extLst>
          </p:cNvPr>
          <p:cNvGrpSpPr/>
          <p:nvPr/>
        </p:nvGrpSpPr>
        <p:grpSpPr>
          <a:xfrm>
            <a:off x="1687769" y="5342784"/>
            <a:ext cx="3689121" cy="1273366"/>
            <a:chOff x="701" y="812327"/>
            <a:chExt cx="2736407" cy="1641844"/>
          </a:xfrm>
          <a:solidFill>
            <a:srgbClr val="006666"/>
          </a:solidFill>
        </p:grpSpPr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440C18FF-025B-DD43-7528-DCE95F951379}"/>
                </a:ext>
              </a:extLst>
            </p:cNvPr>
            <p:cNvSpPr/>
            <p:nvPr/>
          </p:nvSpPr>
          <p:spPr>
            <a:xfrm>
              <a:off x="701" y="812327"/>
              <a:ext cx="2736407" cy="164184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FA805EF-80BA-9081-C0FC-DC6D04B50086}"/>
                </a:ext>
              </a:extLst>
            </p:cNvPr>
            <p:cNvSpPr txBox="1"/>
            <p:nvPr/>
          </p:nvSpPr>
          <p:spPr>
            <a:xfrm>
              <a:off x="701" y="812327"/>
              <a:ext cx="2736407" cy="1641844"/>
            </a:xfrm>
            <a:prstGeom prst="round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Condition environnementale: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0" kern="120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Luminosity</a:t>
              </a: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  <a:r>
                <a:rPr lang="fr-FR" sz="1800" b="0" kern="120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displacement</a:t>
              </a: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of </a:t>
              </a:r>
              <a:r>
                <a:rPr lang="fr-FR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  <a:r>
                <a:rPr lang="fr-FR" sz="1800" b="0" kern="120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lectrodes</a:t>
              </a:r>
              <a:r>
                <a:rPr lang="fr-FR" sz="1800" b="0" kern="120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noise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60D383FD-E7AA-BE86-3A6E-D5F78E28FB38}"/>
              </a:ext>
            </a:extLst>
          </p:cNvPr>
          <p:cNvSpPr txBox="1"/>
          <p:nvPr/>
        </p:nvSpPr>
        <p:spPr>
          <a:xfrm>
            <a:off x="219917" y="3613666"/>
            <a:ext cx="1273218" cy="440769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Origines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C31DF39-432B-6C27-657D-A821DEA0E46E}"/>
              </a:ext>
            </a:extLst>
          </p:cNvPr>
          <p:cNvSpPr txBox="1"/>
          <p:nvPr/>
        </p:nvSpPr>
        <p:spPr>
          <a:xfrm>
            <a:off x="5661946" y="3493621"/>
            <a:ext cx="1850023" cy="771346"/>
          </a:xfrm>
          <a:prstGeom prst="snip2Diag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Techniques de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graphicFrame>
        <p:nvGraphicFramePr>
          <p:cNvPr id="25" name="Diagramme 24">
            <a:extLst>
              <a:ext uri="{FF2B5EF4-FFF2-40B4-BE49-F238E27FC236}">
                <a16:creationId xmlns:a16="http://schemas.microsoft.com/office/drawing/2014/main" id="{2E747C17-F126-B128-1000-FF93A825B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429118"/>
              </p:ext>
            </p:extLst>
          </p:nvPr>
        </p:nvGraphicFramePr>
        <p:xfrm>
          <a:off x="6476679" y="1345101"/>
          <a:ext cx="6926805" cy="5271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4B07BFD5-31BD-1B83-6E4C-D3D1918CC65C}"/>
              </a:ext>
            </a:extLst>
          </p:cNvPr>
          <p:cNvSpPr txBox="1"/>
          <p:nvPr/>
        </p:nvSpPr>
        <p:spPr>
          <a:xfrm>
            <a:off x="81432" y="6594325"/>
            <a:ext cx="1056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*[3]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FFAF71-28A9-2DBB-29F7-E49CF06F34F0}"/>
              </a:ext>
            </a:extLst>
          </p:cNvPr>
          <p:cNvSpPr txBox="1"/>
          <p:nvPr/>
        </p:nvSpPr>
        <p:spPr>
          <a:xfrm>
            <a:off x="11097087" y="6541735"/>
            <a:ext cx="1219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*[4], [5], [6], [9]</a:t>
            </a:r>
          </a:p>
        </p:txBody>
      </p:sp>
    </p:spTree>
    <p:extLst>
      <p:ext uri="{BB962C8B-B14F-4D97-AF65-F5344CB8AC3E}">
        <p14:creationId xmlns:p14="http://schemas.microsoft.com/office/powerpoint/2010/main" val="397703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CDC56943-8D06-8934-7A05-8F872409CBCA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D9838A-AB07-E073-3D95-3C17F294F201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7BA28A7E-97C3-4330-B801-ECC777ACC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8F2671-4C89-D69B-5644-67A63B9A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017" y="0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MOABB : Mother Of All BCI Benchmark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7747BD3-DAF3-0959-8985-D6A90B4A3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215" y="168051"/>
            <a:ext cx="936802" cy="936802"/>
          </a:xfrm>
          <a:prstGeom prst="rect">
            <a:avLst/>
          </a:prstGeom>
        </p:spPr>
      </p:pic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EEAB442E-F328-3275-0B1C-271C4C8319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234815"/>
              </p:ext>
            </p:extLst>
          </p:nvPr>
        </p:nvGraphicFramePr>
        <p:xfrm>
          <a:off x="3860841" y="1437596"/>
          <a:ext cx="5808367" cy="4942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Rectangle 3">
            <a:extLst>
              <a:ext uri="{FF2B5EF4-FFF2-40B4-BE49-F238E27FC236}">
                <a16:creationId xmlns:a16="http://schemas.microsoft.com/office/drawing/2014/main" id="{E25E0FEE-20E0-2FCC-8F64-974A03414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6160313"/>
            <a:ext cx="457200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[12] Sylvain Chevallier&amp; al,  </a:t>
            </a:r>
            <a:r>
              <a:rPr kumimoji="0" lang="fr-FR" altLang="fr-FR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"The </a:t>
            </a:r>
            <a:r>
              <a:rPr kumimoji="0" lang="fr-FR" altLang="fr-FR" sz="10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largest</a:t>
            </a:r>
            <a:r>
              <a:rPr kumimoji="0" lang="fr-FR" altLang="fr-FR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EEG-</a:t>
            </a:r>
            <a:r>
              <a:rPr kumimoji="0" lang="fr-FR" altLang="fr-FR" sz="10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kumimoji="0" lang="fr-FR" altLang="fr-FR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BCI </a:t>
            </a:r>
            <a:r>
              <a:rPr kumimoji="0" lang="fr-FR" altLang="fr-FR" sz="10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reproducibility</a:t>
            </a:r>
            <a:r>
              <a:rPr kumimoji="0" lang="fr-FR" altLang="fr-FR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0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study</a:t>
            </a:r>
            <a:r>
              <a:rPr kumimoji="0" lang="fr-FR" altLang="fr-FR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open science: the MOABB benchmark"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HAL: hal-04537061, 2024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[14] Vinay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Jayaram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Alexandre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Barachant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 </a:t>
            </a:r>
            <a:r>
              <a:rPr kumimoji="0" lang="fr-FR" altLang="fr-FR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"MOABB: </a:t>
            </a:r>
            <a:r>
              <a:rPr kumimoji="0" lang="fr-FR" altLang="fr-FR" sz="10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trustworthy</a:t>
            </a:r>
            <a:r>
              <a:rPr kumimoji="0" lang="fr-FR" altLang="fr-FR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0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fr-FR" altLang="fr-FR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benchmarking for </a:t>
            </a:r>
            <a:r>
              <a:rPr kumimoji="0" lang="fr-FR" altLang="fr-FR" sz="10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BCIs</a:t>
            </a:r>
            <a:r>
              <a:rPr kumimoji="0" lang="fr-FR" altLang="fr-FR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Journal of neural engineering 15.6 (2018): 066011</a:t>
            </a:r>
          </a:p>
        </p:txBody>
      </p:sp>
    </p:spTree>
    <p:extLst>
      <p:ext uri="{BB962C8B-B14F-4D97-AF65-F5344CB8AC3E}">
        <p14:creationId xmlns:p14="http://schemas.microsoft.com/office/powerpoint/2010/main" val="408262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5AE7EF1-9B5A-7B32-5F3F-6A71791D4C7E}"/>
              </a:ext>
            </a:extLst>
          </p:cNvPr>
          <p:cNvGrpSpPr/>
          <p:nvPr/>
        </p:nvGrpSpPr>
        <p:grpSpPr>
          <a:xfrm>
            <a:off x="0" y="1"/>
            <a:ext cx="12196802" cy="1144588"/>
            <a:chOff x="0" y="1"/>
            <a:chExt cx="12196802" cy="11445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12A0B6-F667-BF74-CFF4-3F4EAEE09E07}"/>
                </a:ext>
              </a:extLst>
            </p:cNvPr>
            <p:cNvSpPr/>
            <p:nvPr/>
          </p:nvSpPr>
          <p:spPr>
            <a:xfrm>
              <a:off x="0" y="1"/>
              <a:ext cx="12196802" cy="114458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1DEBFC4-D15D-0269-A2D2-63ECB2EDB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4" t="13678" r="-5" b="75446"/>
            <a:stretch/>
          </p:blipFill>
          <p:spPr>
            <a:xfrm>
              <a:off x="0" y="2065"/>
              <a:ext cx="12188930" cy="1142523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A6699E2-EE1B-DE67-B453-702AD519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18255"/>
            <a:ext cx="10515600" cy="1325563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I </a:t>
            </a:r>
            <a:r>
              <a:rPr lang="fr-FR" dirty="0" err="1">
                <a:solidFill>
                  <a:schemeClr val="bg1"/>
                </a:solidFill>
              </a:rPr>
              <a:t>did</a:t>
            </a:r>
            <a:r>
              <a:rPr lang="fr-FR" dirty="0">
                <a:solidFill>
                  <a:schemeClr val="bg1"/>
                </a:solidFill>
              </a:rPr>
              <a:t> : </a:t>
            </a:r>
            <a:r>
              <a:rPr lang="fr-FR" dirty="0" err="1">
                <a:solidFill>
                  <a:schemeClr val="bg1"/>
                </a:solidFill>
              </a:rPr>
              <a:t>Overview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5CC0211-451F-3CC2-659D-440FFDA561B7}"/>
              </a:ext>
            </a:extLst>
          </p:cNvPr>
          <p:cNvSpPr/>
          <p:nvPr/>
        </p:nvSpPr>
        <p:spPr>
          <a:xfrm>
            <a:off x="639192" y="1979720"/>
            <a:ext cx="10688715" cy="390618"/>
          </a:xfrm>
          <a:prstGeom prst="rightArrow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F3E8C70-6070-9D48-C956-CCD92A59B975}"/>
              </a:ext>
            </a:extLst>
          </p:cNvPr>
          <p:cNvSpPr/>
          <p:nvPr/>
        </p:nvSpPr>
        <p:spPr>
          <a:xfrm>
            <a:off x="639191" y="2494625"/>
            <a:ext cx="3249227" cy="390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Etat de l’art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F4DF236-3212-9E1F-C795-5CC5CA4DDE03}"/>
              </a:ext>
            </a:extLst>
          </p:cNvPr>
          <p:cNvSpPr/>
          <p:nvPr/>
        </p:nvSpPr>
        <p:spPr>
          <a:xfrm>
            <a:off x="2475391" y="3150093"/>
            <a:ext cx="2025588" cy="390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Mise dans MOABB d’un </a:t>
            </a:r>
            <a:r>
              <a:rPr lang="fr-FR" dirty="0" err="1"/>
              <a:t>dataset</a:t>
            </a:r>
            <a:r>
              <a:rPr lang="fr-FR" dirty="0"/>
              <a:t> CVEP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DDEF45C-5EF7-E063-ACC6-E24ACCA7F9DB}"/>
              </a:ext>
            </a:extLst>
          </p:cNvPr>
          <p:cNvSpPr/>
          <p:nvPr/>
        </p:nvSpPr>
        <p:spPr>
          <a:xfrm>
            <a:off x="4219852" y="3749116"/>
            <a:ext cx="1390835" cy="390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84A3887-4440-1F0F-E4E1-BA982ACDB987}"/>
              </a:ext>
            </a:extLst>
          </p:cNvPr>
          <p:cNvSpPr/>
          <p:nvPr/>
        </p:nvSpPr>
        <p:spPr>
          <a:xfrm>
            <a:off x="5481961" y="4292354"/>
            <a:ext cx="4292353" cy="390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F65192D-F621-DE48-A808-77589D99C9AB}"/>
              </a:ext>
            </a:extLst>
          </p:cNvPr>
          <p:cNvSpPr/>
          <p:nvPr/>
        </p:nvSpPr>
        <p:spPr>
          <a:xfrm>
            <a:off x="9908613" y="5378830"/>
            <a:ext cx="1419293" cy="390618"/>
          </a:xfrm>
          <a:prstGeom prst="roundRect">
            <a:avLst/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Wavelet</a:t>
            </a:r>
            <a:r>
              <a:rPr lang="fr-FR" sz="1400" dirty="0"/>
              <a:t> classifier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3D98C28-B325-1035-82D7-2133A5BC42C4}"/>
              </a:ext>
            </a:extLst>
          </p:cNvPr>
          <p:cNvSpPr/>
          <p:nvPr/>
        </p:nvSpPr>
        <p:spPr>
          <a:xfrm>
            <a:off x="639192" y="2494625"/>
            <a:ext cx="3249227" cy="390618"/>
          </a:xfrm>
          <a:prstGeom prst="roundRect">
            <a:avLst/>
          </a:prstGeom>
          <a:solidFill>
            <a:srgbClr val="F1A5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State of the art (~100 articles)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7168DDF-5EB6-BC14-4208-EFC2C040D514}"/>
              </a:ext>
            </a:extLst>
          </p:cNvPr>
          <p:cNvSpPr/>
          <p:nvPr/>
        </p:nvSpPr>
        <p:spPr>
          <a:xfrm>
            <a:off x="2475392" y="3150093"/>
            <a:ext cx="2025588" cy="390618"/>
          </a:xfrm>
          <a:prstGeom prst="roundRect">
            <a:avLst/>
          </a:prstGeom>
          <a:solidFill>
            <a:srgbClr val="F5F1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 MOABB a CVEP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35A8FEAD-579A-80AA-B3A9-B63F7C18F0CF}"/>
              </a:ext>
            </a:extLst>
          </p:cNvPr>
          <p:cNvSpPr/>
          <p:nvPr/>
        </p:nvSpPr>
        <p:spPr>
          <a:xfrm>
            <a:off x="4219853" y="3749116"/>
            <a:ext cx="1390835" cy="390618"/>
          </a:xfrm>
          <a:prstGeom prst="roundRect">
            <a:avLst/>
          </a:prstGeom>
          <a:solidFill>
            <a:srgbClr val="FFCC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visualisation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6040946-2105-C84C-0E72-27DC367D0C9B}"/>
              </a:ext>
            </a:extLst>
          </p:cNvPr>
          <p:cNvSpPr/>
          <p:nvPr/>
        </p:nvSpPr>
        <p:spPr>
          <a:xfrm>
            <a:off x="5481962" y="4292354"/>
            <a:ext cx="4292353" cy="390618"/>
          </a:xfrm>
          <a:prstGeom prst="roundRect">
            <a:avLst/>
          </a:prstGeom>
          <a:solidFill>
            <a:srgbClr val="85BD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First </a:t>
            </a:r>
            <a:r>
              <a:rPr lang="fr-FR" sz="1400" dirty="0" err="1"/>
              <a:t>Conference</a:t>
            </a:r>
            <a:r>
              <a:rPr lang="fr-FR" sz="1400" dirty="0"/>
              <a:t> </a:t>
            </a:r>
            <a:r>
              <a:rPr lang="fr-FR" sz="1400" dirty="0" err="1"/>
              <a:t>paper</a:t>
            </a:r>
            <a:endParaRPr lang="fr-FR" sz="14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47FA0FE-64FA-4EAE-5609-BA9B332777C5}"/>
              </a:ext>
            </a:extLst>
          </p:cNvPr>
          <p:cNvSpPr/>
          <p:nvPr/>
        </p:nvSpPr>
        <p:spPr>
          <a:xfrm>
            <a:off x="8084635" y="4835592"/>
            <a:ext cx="2944045" cy="390618"/>
          </a:xfrm>
          <a:prstGeom prst="roundRect">
            <a:avLst/>
          </a:prstGeom>
          <a:solidFill>
            <a:srgbClr val="33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Helps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MOABB </a:t>
            </a:r>
            <a:r>
              <a:rPr lang="fr-FR" sz="1400" dirty="0" err="1"/>
              <a:t>paper</a:t>
            </a:r>
            <a:endParaRPr lang="fr-FR" sz="1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DCF9A4C-8A1C-AFEC-3EE0-731DE646FBBD}"/>
              </a:ext>
            </a:extLst>
          </p:cNvPr>
          <p:cNvSpPr txBox="1"/>
          <p:nvPr/>
        </p:nvSpPr>
        <p:spPr>
          <a:xfrm>
            <a:off x="88777" y="1670767"/>
            <a:ext cx="135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13/11/2023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4E137B-319B-E4C0-CBE4-1AC006063D75}"/>
              </a:ext>
            </a:extLst>
          </p:cNvPr>
          <p:cNvSpPr txBox="1"/>
          <p:nvPr/>
        </p:nvSpPr>
        <p:spPr>
          <a:xfrm>
            <a:off x="10618259" y="1610387"/>
            <a:ext cx="135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Aujourd’hui</a:t>
            </a:r>
          </a:p>
        </p:txBody>
      </p:sp>
    </p:spTree>
    <p:extLst>
      <p:ext uri="{BB962C8B-B14F-4D97-AF65-F5344CB8AC3E}">
        <p14:creationId xmlns:p14="http://schemas.microsoft.com/office/powerpoint/2010/main" val="12212896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2046</Words>
  <Application>Microsoft Office PowerPoint</Application>
  <PresentationFormat>Grand écran</PresentationFormat>
  <Paragraphs>200</Paragraphs>
  <Slides>22</Slides>
  <Notes>5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CSI Presentation</vt:lpstr>
      <vt:lpstr>Summary</vt:lpstr>
      <vt:lpstr>Introduction: Brain Computer Interface</vt:lpstr>
      <vt:lpstr>Présentation PowerPoint</vt:lpstr>
      <vt:lpstr>Présentation PowerPoint</vt:lpstr>
      <vt:lpstr>Introduction: Burst Code modulated Visual Evoked Potential</vt:lpstr>
      <vt:lpstr>Introduction: Variability inter subject/session</vt:lpstr>
      <vt:lpstr>MOABB : Mother Of All BCI Benchmark</vt:lpstr>
      <vt:lpstr>What I did : Overview</vt:lpstr>
      <vt:lpstr>Implementation of Toulouse dataset in MOABB</vt:lpstr>
      <vt:lpstr>Co-author on a MOABB paper</vt:lpstr>
      <vt:lpstr>First conference paper: Content</vt:lpstr>
      <vt:lpstr>First conference paper: CNN</vt:lpstr>
      <vt:lpstr>First conference paper: SPDNet</vt:lpstr>
      <vt:lpstr>First conference paper: Results</vt:lpstr>
      <vt:lpstr>Présentation PowerPoint</vt:lpstr>
      <vt:lpstr>Testing Wavelet classifier</vt:lpstr>
      <vt:lpstr>Future direction</vt:lpstr>
      <vt:lpstr>Formations</vt:lpstr>
      <vt:lpstr>Conference 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CSI</dc:title>
  <dc:creator>Sebastien VELUT</dc:creator>
  <cp:lastModifiedBy>Sebastien VELUT</cp:lastModifiedBy>
  <cp:revision>20</cp:revision>
  <dcterms:created xsi:type="dcterms:W3CDTF">2024-07-15T10:23:15Z</dcterms:created>
  <dcterms:modified xsi:type="dcterms:W3CDTF">2024-08-01T14:25:48Z</dcterms:modified>
</cp:coreProperties>
</file>